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media/image12.jpg" ContentType="image/jpg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4"/>
  </p:notesMasterIdLst>
  <p:sldIdLst>
    <p:sldId id="256" r:id="rId2"/>
    <p:sldId id="368" r:id="rId3"/>
    <p:sldId id="369" r:id="rId4"/>
    <p:sldId id="370" r:id="rId5"/>
    <p:sldId id="371" r:id="rId6"/>
    <p:sldId id="524" r:id="rId7"/>
    <p:sldId id="372" r:id="rId8"/>
    <p:sldId id="525" r:id="rId9"/>
    <p:sldId id="526" r:id="rId10"/>
    <p:sldId id="521" r:id="rId11"/>
    <p:sldId id="522" r:id="rId12"/>
    <p:sldId id="376" r:id="rId13"/>
    <p:sldId id="498" r:id="rId14"/>
    <p:sldId id="496" r:id="rId15"/>
    <p:sldId id="497" r:id="rId16"/>
    <p:sldId id="499" r:id="rId17"/>
    <p:sldId id="500" r:id="rId18"/>
    <p:sldId id="501" r:id="rId19"/>
    <p:sldId id="502" r:id="rId20"/>
    <p:sldId id="507" r:id="rId21"/>
    <p:sldId id="508" r:id="rId22"/>
    <p:sldId id="441" r:id="rId23"/>
    <p:sldId id="534" r:id="rId24"/>
    <p:sldId id="444" r:id="rId25"/>
    <p:sldId id="442" r:id="rId26"/>
    <p:sldId id="514" r:id="rId27"/>
    <p:sldId id="515" r:id="rId28"/>
    <p:sldId id="516" r:id="rId29"/>
    <p:sldId id="533" r:id="rId30"/>
    <p:sldId id="511" r:id="rId31"/>
    <p:sldId id="512" r:id="rId32"/>
    <p:sldId id="513" r:id="rId33"/>
    <p:sldId id="263" r:id="rId34"/>
    <p:sldId id="264" r:id="rId35"/>
    <p:sldId id="446" r:id="rId36"/>
    <p:sldId id="447" r:id="rId37"/>
    <p:sldId id="448" r:id="rId38"/>
    <p:sldId id="449" r:id="rId39"/>
    <p:sldId id="450" r:id="rId40"/>
    <p:sldId id="451" r:id="rId41"/>
    <p:sldId id="452" r:id="rId42"/>
    <p:sldId id="453" r:id="rId43"/>
    <p:sldId id="454" r:id="rId44"/>
    <p:sldId id="455" r:id="rId45"/>
    <p:sldId id="456" r:id="rId46"/>
    <p:sldId id="457" r:id="rId47"/>
    <p:sldId id="458" r:id="rId48"/>
    <p:sldId id="459" r:id="rId49"/>
    <p:sldId id="460" r:id="rId50"/>
    <p:sldId id="461" r:id="rId51"/>
    <p:sldId id="462" r:id="rId52"/>
    <p:sldId id="463" r:id="rId53"/>
    <p:sldId id="464" r:id="rId54"/>
    <p:sldId id="465" r:id="rId55"/>
    <p:sldId id="466" r:id="rId56"/>
    <p:sldId id="467" r:id="rId57"/>
    <p:sldId id="468" r:id="rId58"/>
    <p:sldId id="469" r:id="rId59"/>
    <p:sldId id="470" r:id="rId60"/>
    <p:sldId id="471" r:id="rId61"/>
    <p:sldId id="472" r:id="rId62"/>
    <p:sldId id="473" r:id="rId63"/>
    <p:sldId id="474" r:id="rId64"/>
    <p:sldId id="475" r:id="rId65"/>
    <p:sldId id="476" r:id="rId66"/>
    <p:sldId id="477" r:id="rId67"/>
    <p:sldId id="478" r:id="rId68"/>
    <p:sldId id="479" r:id="rId69"/>
    <p:sldId id="480" r:id="rId70"/>
    <p:sldId id="481" r:id="rId71"/>
    <p:sldId id="482" r:id="rId72"/>
    <p:sldId id="483" r:id="rId73"/>
    <p:sldId id="484" r:id="rId74"/>
    <p:sldId id="485" r:id="rId75"/>
    <p:sldId id="486" r:id="rId76"/>
    <p:sldId id="487" r:id="rId77"/>
    <p:sldId id="488" r:id="rId78"/>
    <p:sldId id="489" r:id="rId79"/>
    <p:sldId id="490" r:id="rId80"/>
    <p:sldId id="491" r:id="rId81"/>
    <p:sldId id="492" r:id="rId82"/>
    <p:sldId id="493" r:id="rId83"/>
    <p:sldId id="494" r:id="rId84"/>
    <p:sldId id="495" r:id="rId85"/>
    <p:sldId id="517" r:id="rId86"/>
    <p:sldId id="527" r:id="rId87"/>
    <p:sldId id="529" r:id="rId88"/>
    <p:sldId id="530" r:id="rId89"/>
    <p:sldId id="531" r:id="rId90"/>
    <p:sldId id="532" r:id="rId91"/>
    <p:sldId id="268" r:id="rId92"/>
    <p:sldId id="445" r:id="rId9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DE78E64C-2FAC-46ED-B698-E8DC935BE085}">
          <p14:sldIdLst>
            <p14:sldId id="256"/>
            <p14:sldId id="368"/>
            <p14:sldId id="369"/>
            <p14:sldId id="370"/>
            <p14:sldId id="371"/>
            <p14:sldId id="524"/>
            <p14:sldId id="372"/>
            <p14:sldId id="525"/>
            <p14:sldId id="526"/>
            <p14:sldId id="521"/>
            <p14:sldId id="522"/>
            <p14:sldId id="376"/>
            <p14:sldId id="498"/>
            <p14:sldId id="496"/>
            <p14:sldId id="497"/>
            <p14:sldId id="499"/>
            <p14:sldId id="500"/>
            <p14:sldId id="501"/>
            <p14:sldId id="502"/>
            <p14:sldId id="507"/>
            <p14:sldId id="508"/>
            <p14:sldId id="441"/>
            <p14:sldId id="534"/>
            <p14:sldId id="444"/>
            <p14:sldId id="442"/>
            <p14:sldId id="514"/>
            <p14:sldId id="515"/>
            <p14:sldId id="516"/>
            <p14:sldId id="533"/>
            <p14:sldId id="511"/>
            <p14:sldId id="512"/>
            <p14:sldId id="513"/>
            <p14:sldId id="263"/>
            <p14:sldId id="264"/>
            <p14:sldId id="446"/>
            <p14:sldId id="447"/>
            <p14:sldId id="448"/>
            <p14:sldId id="449"/>
            <p14:sldId id="450"/>
            <p14:sldId id="451"/>
            <p14:sldId id="452"/>
            <p14:sldId id="453"/>
            <p14:sldId id="454"/>
            <p14:sldId id="455"/>
            <p14:sldId id="456"/>
            <p14:sldId id="457"/>
            <p14:sldId id="458"/>
            <p14:sldId id="459"/>
            <p14:sldId id="460"/>
            <p14:sldId id="461"/>
            <p14:sldId id="462"/>
            <p14:sldId id="463"/>
            <p14:sldId id="464"/>
            <p14:sldId id="465"/>
            <p14:sldId id="466"/>
            <p14:sldId id="467"/>
            <p14:sldId id="468"/>
            <p14:sldId id="469"/>
            <p14:sldId id="470"/>
            <p14:sldId id="471"/>
            <p14:sldId id="472"/>
            <p14:sldId id="473"/>
            <p14:sldId id="474"/>
            <p14:sldId id="475"/>
            <p14:sldId id="476"/>
            <p14:sldId id="477"/>
            <p14:sldId id="478"/>
            <p14:sldId id="479"/>
            <p14:sldId id="480"/>
            <p14:sldId id="481"/>
            <p14:sldId id="482"/>
            <p14:sldId id="483"/>
            <p14:sldId id="484"/>
            <p14:sldId id="485"/>
            <p14:sldId id="486"/>
            <p14:sldId id="487"/>
            <p14:sldId id="488"/>
            <p14:sldId id="489"/>
            <p14:sldId id="490"/>
            <p14:sldId id="491"/>
            <p14:sldId id="492"/>
            <p14:sldId id="493"/>
            <p14:sldId id="494"/>
            <p14:sldId id="495"/>
            <p14:sldId id="517"/>
            <p14:sldId id="527"/>
            <p14:sldId id="529"/>
            <p14:sldId id="530"/>
            <p14:sldId id="531"/>
            <p14:sldId id="532"/>
            <p14:sldId id="268"/>
            <p14:sldId id="44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0" userDrawn="1">
          <p15:clr>
            <a:srgbClr val="A4A3A4"/>
          </p15:clr>
        </p15:guide>
        <p15:guide id="2" pos="7680" userDrawn="1">
          <p15:clr>
            <a:srgbClr val="A4A3A4"/>
          </p15:clr>
        </p15:guide>
        <p15:guide id="3" orient="horz" pos="4110" userDrawn="1">
          <p15:clr>
            <a:srgbClr val="A4A3A4"/>
          </p15:clr>
        </p15:guide>
        <p15:guide id="4" userDrawn="1">
          <p15:clr>
            <a:srgbClr val="A4A3A4"/>
          </p15:clr>
        </p15:guide>
        <p15:guide id="5" pos="1300" userDrawn="1">
          <p15:clr>
            <a:srgbClr val="A4A3A4"/>
          </p15:clr>
        </p15:guide>
        <p15:guide id="6" orient="horz" pos="890" userDrawn="1">
          <p15:clr>
            <a:srgbClr val="A4A3A4"/>
          </p15:clr>
        </p15:guide>
        <p15:guide id="7" pos="211" userDrawn="1">
          <p15:clr>
            <a:srgbClr val="A4A3A4"/>
          </p15:clr>
        </p15:guide>
        <p15:guide id="8" orient="horz" pos="1933" userDrawn="1">
          <p15:clr>
            <a:srgbClr val="A4A3A4"/>
          </p15:clr>
        </p15:guide>
        <p15:guide id="9" orient="horz" pos="2205" userDrawn="1">
          <p15:clr>
            <a:srgbClr val="A4A3A4"/>
          </p15:clr>
        </p15:guide>
        <p15:guide id="10" orient="horz" pos="120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4DB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CF1AB2-1976-4502-BF36-3FF5EA218861}" styleName="보통 스타일 4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721" autoAdjust="0"/>
    <p:restoredTop sz="88129" autoAdjust="0"/>
  </p:normalViewPr>
  <p:slideViewPr>
    <p:cSldViewPr>
      <p:cViewPr>
        <p:scale>
          <a:sx n="80" d="100"/>
          <a:sy n="80" d="100"/>
        </p:scale>
        <p:origin x="96" y="48"/>
      </p:cViewPr>
      <p:guideLst>
        <p:guide orient="horz" pos="210"/>
        <p:guide pos="7680"/>
        <p:guide orient="horz" pos="4110"/>
        <p:guide/>
        <p:guide pos="1300"/>
        <p:guide orient="horz" pos="890"/>
        <p:guide pos="211"/>
        <p:guide orient="horz" pos="1933"/>
        <p:guide orient="horz" pos="2205"/>
        <p:guide orient="horz" pos="120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556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535A59-1553-4A35-B624-17F6B0F09CA8}" type="datetimeFigureOut">
              <a:rPr lang="ko-KR" altLang="en-US" smtClean="0"/>
              <a:t>2019-10-15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4690FC-BC8E-4C88-AEEA-F8463CADA46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44626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4690FC-BC8E-4C88-AEEA-F8463CADA463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82411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887826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287844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980557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727334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131567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601248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525022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989826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6730817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492912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프로젝트 시작 </a:t>
            </a:r>
            <a:r>
              <a:rPr lang="en-US" altLang="ko-KR" dirty="0" smtClean="0"/>
              <a:t>9 16? </a:t>
            </a:r>
            <a:r>
              <a:rPr lang="ko-KR" altLang="en-US" dirty="0" smtClean="0"/>
              <a:t>추석 끝나고 월</a:t>
            </a:r>
            <a:endParaRPr lang="en-US" altLang="ko-KR" dirty="0" smtClean="0"/>
          </a:p>
          <a:p>
            <a:r>
              <a:rPr lang="ko-KR" altLang="en-US" dirty="0" smtClean="0"/>
              <a:t>기능 축소 </a:t>
            </a:r>
            <a:r>
              <a:rPr lang="en-US" altLang="ko-KR" dirty="0" smtClean="0"/>
              <a:t>10 8 </a:t>
            </a:r>
          </a:p>
          <a:p>
            <a:r>
              <a:rPr lang="ko-KR" altLang="en-US" dirty="0" smtClean="0"/>
              <a:t>알파 종료일 </a:t>
            </a:r>
            <a:r>
              <a:rPr lang="en-US" altLang="ko-KR" dirty="0" smtClean="0"/>
              <a:t>10 10 </a:t>
            </a:r>
            <a:br>
              <a:rPr lang="en-US" altLang="ko-KR" dirty="0" smtClean="0"/>
            </a:b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4690FC-BC8E-4C88-AEEA-F8463CADA463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280499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9284821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2763245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026349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8601751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788256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6291425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8138210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8257916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9790988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533261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7999105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0926300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126868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0203958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5908054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0417479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6619018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7397941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9928218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4861613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234782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97996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4491306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620886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0595174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8777171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939230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995963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2749845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3985113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9811463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92028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4739561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6994931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7409693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2550143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2550143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2550143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6994931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6994931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6994931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699493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438532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851987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884594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672734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0FABA-7BFA-4177-8909-904AF9EE2E48}" type="datetimeFigureOut">
              <a:rPr lang="ko-KR" altLang="en-US" smtClean="0"/>
              <a:t>2019-10-15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48496-3FE8-4A95-A91D-0BF5D903242C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0FABA-7BFA-4177-8909-904AF9EE2E48}" type="datetimeFigureOut">
              <a:rPr lang="ko-KR" altLang="en-US" smtClean="0"/>
              <a:t>2019-10-15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48496-3FE8-4A95-A91D-0BF5D903242C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0FABA-7BFA-4177-8909-904AF9EE2E48}" type="datetimeFigureOut">
              <a:rPr lang="ko-KR" altLang="en-US" smtClean="0"/>
              <a:t>2019-10-15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48496-3FE8-4A95-A91D-0BF5D903242C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0FABA-7BFA-4177-8909-904AF9EE2E48}" type="datetimeFigureOut">
              <a:rPr lang="ko-KR" altLang="en-US" smtClean="0"/>
              <a:t>2019-10-15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48496-3FE8-4A95-A91D-0BF5D903242C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0FABA-7BFA-4177-8909-904AF9EE2E48}" type="datetimeFigureOut">
              <a:rPr lang="ko-KR" altLang="en-US" smtClean="0"/>
              <a:t>2019-10-15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48496-3FE8-4A95-A91D-0BF5D903242C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0FABA-7BFA-4177-8909-904AF9EE2E48}" type="datetimeFigureOut">
              <a:rPr lang="ko-KR" altLang="en-US" smtClean="0"/>
              <a:t>2019-10-15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48496-3FE8-4A95-A91D-0BF5D903242C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0FABA-7BFA-4177-8909-904AF9EE2E48}" type="datetimeFigureOut">
              <a:rPr lang="ko-KR" altLang="en-US" smtClean="0"/>
              <a:t>2019-10-15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48496-3FE8-4A95-A91D-0BF5D903242C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0FABA-7BFA-4177-8909-904AF9EE2E48}" type="datetimeFigureOut">
              <a:rPr lang="ko-KR" altLang="en-US" smtClean="0"/>
              <a:t>2019-10-15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48496-3FE8-4A95-A91D-0BF5D903242C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0FABA-7BFA-4177-8909-904AF9EE2E48}" type="datetimeFigureOut">
              <a:rPr lang="ko-KR" altLang="en-US" smtClean="0"/>
              <a:t>2019-10-15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48496-3FE8-4A95-A91D-0BF5D903242C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0FABA-7BFA-4177-8909-904AF9EE2E48}" type="datetimeFigureOut">
              <a:rPr lang="ko-KR" altLang="en-US" smtClean="0"/>
              <a:t>2019-10-15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48496-3FE8-4A95-A91D-0BF5D903242C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0FABA-7BFA-4177-8909-904AF9EE2E48}" type="datetimeFigureOut">
              <a:rPr lang="ko-KR" altLang="en-US" smtClean="0"/>
              <a:t>2019-10-15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48496-3FE8-4A95-A91D-0BF5D903242C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A0FABA-7BFA-4177-8909-904AF9EE2E48}" type="datetimeFigureOut">
              <a:rPr lang="ko-KR" altLang="en-US" smtClean="0"/>
              <a:t>2019-10-15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648496-3FE8-4A95-A91D-0BF5D903242C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biz.newdaily.co.kr/site/data/html/2019/09/02/2019090200151.html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www.hani.co.kr/arti/economy/economy_general/909145.html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biz.newdaily.co.kr/site/data/html/2019/05/09/2019050900266.html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8.png"/><Relationship Id="rId4" Type="http://schemas.openxmlformats.org/officeDocument/2006/relationships/image" Target="../media/image5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8.png"/><Relationship Id="rId4" Type="http://schemas.openxmlformats.org/officeDocument/2006/relationships/image" Target="../media/image56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8.png"/><Relationship Id="rId4" Type="http://schemas.openxmlformats.org/officeDocument/2006/relationships/image" Target="../media/image5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8.png"/><Relationship Id="rId4" Type="http://schemas.openxmlformats.org/officeDocument/2006/relationships/image" Target="../media/image56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8.png"/><Relationship Id="rId4" Type="http://schemas.openxmlformats.org/officeDocument/2006/relationships/image" Target="../media/image56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8.png"/><Relationship Id="rId4" Type="http://schemas.openxmlformats.org/officeDocument/2006/relationships/image" Target="../media/image56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8.png"/><Relationship Id="rId4" Type="http://schemas.openxmlformats.org/officeDocument/2006/relationships/image" Target="../media/image5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jpeg"/><Relationship Id="rId7" Type="http://schemas.openxmlformats.org/officeDocument/2006/relationships/image" Target="../media/image15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jp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8.png"/><Relationship Id="rId4" Type="http://schemas.openxmlformats.org/officeDocument/2006/relationships/image" Target="../media/image56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8.png"/><Relationship Id="rId4" Type="http://schemas.openxmlformats.org/officeDocument/2006/relationships/image" Target="../media/image56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8.png"/><Relationship Id="rId4" Type="http://schemas.openxmlformats.org/officeDocument/2006/relationships/image" Target="../media/image56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8.png"/><Relationship Id="rId4" Type="http://schemas.openxmlformats.org/officeDocument/2006/relationships/image" Target="../media/image56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8.png"/><Relationship Id="rId4" Type="http://schemas.openxmlformats.org/officeDocument/2006/relationships/image" Target="../media/image56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9.png"/><Relationship Id="rId4" Type="http://schemas.openxmlformats.org/officeDocument/2006/relationships/image" Target="../media/image56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9.png"/><Relationship Id="rId4" Type="http://schemas.openxmlformats.org/officeDocument/2006/relationships/image" Target="../media/image56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9.png"/><Relationship Id="rId4" Type="http://schemas.openxmlformats.org/officeDocument/2006/relationships/image" Target="../media/image56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9.png"/><Relationship Id="rId4" Type="http://schemas.openxmlformats.org/officeDocument/2006/relationships/image" Target="../media/image56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9.png"/><Relationship Id="rId4" Type="http://schemas.openxmlformats.org/officeDocument/2006/relationships/image" Target="../media/image5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9.png"/><Relationship Id="rId4" Type="http://schemas.openxmlformats.org/officeDocument/2006/relationships/image" Target="../media/image56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9.png"/><Relationship Id="rId4" Type="http://schemas.openxmlformats.org/officeDocument/2006/relationships/image" Target="../media/image56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9.png"/><Relationship Id="rId4" Type="http://schemas.openxmlformats.org/officeDocument/2006/relationships/image" Target="../media/image56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9.png"/><Relationship Id="rId4" Type="http://schemas.openxmlformats.org/officeDocument/2006/relationships/image" Target="../media/image56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9.png"/><Relationship Id="rId4" Type="http://schemas.openxmlformats.org/officeDocument/2006/relationships/image" Target="../media/image56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9.png"/><Relationship Id="rId4" Type="http://schemas.openxmlformats.org/officeDocument/2006/relationships/image" Target="../media/image56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9.png"/><Relationship Id="rId4" Type="http://schemas.openxmlformats.org/officeDocument/2006/relationships/image" Target="../media/image56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9.png"/><Relationship Id="rId4" Type="http://schemas.openxmlformats.org/officeDocument/2006/relationships/image" Target="../media/image56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9.png"/><Relationship Id="rId4" Type="http://schemas.openxmlformats.org/officeDocument/2006/relationships/image" Target="../media/image56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9.png"/><Relationship Id="rId4" Type="http://schemas.openxmlformats.org/officeDocument/2006/relationships/image" Target="../media/image5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9.jp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9.png"/><Relationship Id="rId4" Type="http://schemas.openxmlformats.org/officeDocument/2006/relationships/image" Target="../media/image56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0.png"/><Relationship Id="rId4" Type="http://schemas.openxmlformats.org/officeDocument/2006/relationships/image" Target="../media/image56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0.png"/><Relationship Id="rId4" Type="http://schemas.openxmlformats.org/officeDocument/2006/relationships/image" Target="../media/image56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0.png"/><Relationship Id="rId4" Type="http://schemas.openxmlformats.org/officeDocument/2006/relationships/image" Target="../media/image56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0.png"/><Relationship Id="rId4" Type="http://schemas.openxmlformats.org/officeDocument/2006/relationships/image" Target="../media/image56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0.png"/><Relationship Id="rId4" Type="http://schemas.openxmlformats.org/officeDocument/2006/relationships/image" Target="../media/image56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0.png"/><Relationship Id="rId4" Type="http://schemas.openxmlformats.org/officeDocument/2006/relationships/image" Target="../media/image56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0.png"/><Relationship Id="rId4" Type="http://schemas.openxmlformats.org/officeDocument/2006/relationships/image" Target="../media/image56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0.png"/><Relationship Id="rId4" Type="http://schemas.openxmlformats.org/officeDocument/2006/relationships/image" Target="../media/image56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0.png"/><Relationship Id="rId4" Type="http://schemas.openxmlformats.org/officeDocument/2006/relationships/image" Target="../media/image5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0.png"/><Relationship Id="rId4" Type="http://schemas.openxmlformats.org/officeDocument/2006/relationships/image" Target="../media/image56.pn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029" name="Picture 5" descr="C:\Users\JOHN\Desktop\bankimg\ppt\1-1.jpg"/>
          <p:cNvPicPr>
            <a:picLocks noChangeAspect="1" noChangeArrowheads="1"/>
          </p:cNvPicPr>
          <p:nvPr/>
        </p:nvPicPr>
        <p:blipFill>
          <a:blip r:embed="rId2" cstate="print"/>
          <a:srcRect l="6838" t="9343" r="6656" b="8847"/>
          <a:stretch>
            <a:fillRect/>
          </a:stretch>
        </p:blipFill>
        <p:spPr bwMode="auto">
          <a:xfrm>
            <a:off x="0" y="404664"/>
            <a:ext cx="12288688" cy="6119960"/>
          </a:xfrm>
          <a:prstGeom prst="rect">
            <a:avLst/>
          </a:prstGeom>
          <a:noFill/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1F5A0480-823A-4C64-8FA9-0BF09604E2E7}"/>
              </a:ext>
            </a:extLst>
          </p:cNvPr>
          <p:cNvSpPr/>
          <p:nvPr/>
        </p:nvSpPr>
        <p:spPr>
          <a:xfrm>
            <a:off x="8328248" y="1700808"/>
            <a:ext cx="3096344" cy="1512168"/>
          </a:xfrm>
          <a:prstGeom prst="rect">
            <a:avLst/>
          </a:prstGeom>
          <a:solidFill>
            <a:srgbClr val="D4DB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498C699-9A79-45BA-B97F-F6387C8D8B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7115" y="1700808"/>
            <a:ext cx="4469818" cy="133044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098" name="Picture 2" descr="C:\Users\JOHN\Desktop\bankimg\ppt\1-3중점개발내용.jpg"/>
          <p:cNvPicPr>
            <a:picLocks noChangeAspect="1" noChangeArrowheads="1"/>
          </p:cNvPicPr>
          <p:nvPr/>
        </p:nvPicPr>
        <p:blipFill>
          <a:blip r:embed="rId2" cstate="print"/>
          <a:srcRect l="6420" t="9145" r="6906" b="10074"/>
          <a:stretch>
            <a:fillRect/>
          </a:stretch>
        </p:blipFill>
        <p:spPr bwMode="auto">
          <a:xfrm>
            <a:off x="-96688" y="357017"/>
            <a:ext cx="12288688" cy="5983111"/>
          </a:xfrm>
          <a:prstGeom prst="rect">
            <a:avLst/>
          </a:prstGeom>
          <a:noFill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64C7751-8364-46BB-A832-C4327DA9243D}"/>
              </a:ext>
            </a:extLst>
          </p:cNvPr>
          <p:cNvSpPr txBox="1"/>
          <p:nvPr/>
        </p:nvSpPr>
        <p:spPr>
          <a:xfrm>
            <a:off x="1474235" y="2060848"/>
            <a:ext cx="9612089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2500" b="1" smtClean="0">
                <a:solidFill>
                  <a:schemeClr val="accent1">
                    <a:lumMod val="50000"/>
                  </a:schemeClr>
                </a:solidFill>
              </a:rPr>
              <a:t>조회∙이체</a:t>
            </a:r>
            <a:endParaRPr lang="en-US" altLang="ko-KR" sz="2500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    -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전체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, </a:t>
            </a:r>
            <a:r>
              <a:rPr lang="ko-KR" altLang="en-US" b="1" dirty="0" smtClean="0">
                <a:solidFill>
                  <a:schemeClr val="accent1">
                    <a:lumMod val="50000"/>
                  </a:schemeClr>
                </a:solidFill>
              </a:rPr>
              <a:t>예금</a:t>
            </a:r>
            <a:r>
              <a:rPr lang="en-US" altLang="ko-KR" b="1" dirty="0" smtClean="0">
                <a:solidFill>
                  <a:schemeClr val="accent1">
                    <a:lumMod val="50000"/>
                  </a:schemeClr>
                </a:solidFill>
              </a:rPr>
              <a:t>,</a:t>
            </a:r>
            <a:r>
              <a:rPr lang="ko-KR" altLang="en-US" b="1" dirty="0" smtClean="0">
                <a:solidFill>
                  <a:schemeClr val="accent1">
                    <a:lumMod val="50000"/>
                  </a:schemeClr>
                </a:solidFill>
              </a:rPr>
              <a:t>상품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  <a:p>
            <a:pPr marL="342900" indent="-342900">
              <a:buAutoNum type="arabicPeriod" startAt="2"/>
            </a:pPr>
            <a:r>
              <a:rPr lang="ko-KR" altLang="en-US" sz="2500" b="1" dirty="0" smtClean="0">
                <a:solidFill>
                  <a:schemeClr val="accent1">
                    <a:lumMod val="50000"/>
                  </a:schemeClr>
                </a:solidFill>
              </a:rPr>
              <a:t>이체 </a:t>
            </a:r>
            <a:endParaRPr lang="en-US" altLang="ko-KR" sz="2500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    -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기본이체</a:t>
            </a:r>
            <a:r>
              <a:rPr lang="en-US" altLang="ko-KR" b="1" dirty="0" smtClean="0">
                <a:solidFill>
                  <a:schemeClr val="accent1">
                    <a:lumMod val="50000"/>
                  </a:schemeClr>
                </a:solidFill>
              </a:rPr>
              <a:t>,</a:t>
            </a:r>
            <a:r>
              <a:rPr lang="ko-KR" altLang="en-US" b="1" dirty="0" err="1" smtClean="0">
                <a:solidFill>
                  <a:schemeClr val="accent1">
                    <a:lumMod val="50000"/>
                  </a:schemeClr>
                </a:solidFill>
              </a:rPr>
              <a:t>예약이체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  <a:p>
            <a:pPr marL="342900" indent="-342900">
              <a:buAutoNum type="arabicPeriod" startAt="3"/>
            </a:pPr>
            <a:r>
              <a:rPr lang="ko-KR" altLang="en-US" sz="2500" b="1" dirty="0">
                <a:solidFill>
                  <a:schemeClr val="accent1">
                    <a:lumMod val="50000"/>
                  </a:schemeClr>
                </a:solidFill>
              </a:rPr>
              <a:t>상품</a:t>
            </a:r>
            <a:endParaRPr lang="en-US" altLang="ko-KR" sz="2500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    -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예금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, </a:t>
            </a:r>
            <a:r>
              <a:rPr lang="ko-KR" altLang="en-US" b="1" dirty="0" smtClean="0">
                <a:solidFill>
                  <a:schemeClr val="accent1">
                    <a:lumMod val="50000"/>
                  </a:schemeClr>
                </a:solidFill>
              </a:rPr>
              <a:t>적금</a:t>
            </a:r>
            <a:endParaRPr lang="en-US" altLang="ko-KR" b="1" dirty="0" smtClean="0">
              <a:solidFill>
                <a:schemeClr val="accent1">
                  <a:lumMod val="50000"/>
                </a:schemeClr>
              </a:solidFill>
            </a:endParaRPr>
          </a:p>
          <a:p>
            <a:pPr marL="342900" indent="-342900">
              <a:buAutoNum type="arabicPeriod" startAt="4"/>
            </a:pPr>
            <a:r>
              <a:rPr lang="ko-KR" altLang="en-US" sz="2500" b="1" dirty="0" smtClean="0">
                <a:solidFill>
                  <a:schemeClr val="accent1">
                    <a:lumMod val="50000"/>
                  </a:schemeClr>
                </a:solidFill>
              </a:rPr>
              <a:t>보안</a:t>
            </a:r>
            <a:endParaRPr lang="en-US" altLang="ko-KR" sz="2500" b="1" dirty="0" smtClean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altLang="ko-KR" b="1" dirty="0" smtClean="0">
                <a:solidFill>
                  <a:schemeClr val="accent1">
                    <a:lumMod val="50000"/>
                  </a:schemeClr>
                </a:solidFill>
              </a:rPr>
              <a:t>     -</a:t>
            </a:r>
            <a:r>
              <a:rPr lang="ko-KR" altLang="en-US" b="1" dirty="0" smtClean="0">
                <a:solidFill>
                  <a:schemeClr val="accent1">
                    <a:lumMod val="50000"/>
                  </a:schemeClr>
                </a:solidFill>
              </a:rPr>
              <a:t>간편비밀번호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80856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098" name="Picture 2" descr="C:\Users\JOHN\Desktop\bankimg\ppt\1-3중점개발내용.jpg"/>
          <p:cNvPicPr>
            <a:picLocks noChangeAspect="1" noChangeArrowheads="1"/>
          </p:cNvPicPr>
          <p:nvPr/>
        </p:nvPicPr>
        <p:blipFill>
          <a:blip r:embed="rId2" cstate="print"/>
          <a:srcRect l="6420" t="9145" r="6906" b="10074"/>
          <a:stretch>
            <a:fillRect/>
          </a:stretch>
        </p:blipFill>
        <p:spPr bwMode="auto">
          <a:xfrm>
            <a:off x="-96688" y="357017"/>
            <a:ext cx="12288688" cy="5983111"/>
          </a:xfrm>
          <a:prstGeom prst="rect">
            <a:avLst/>
          </a:prstGeom>
          <a:noFill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64C7751-8364-46BB-A832-C4327DA9243D}"/>
              </a:ext>
            </a:extLst>
          </p:cNvPr>
          <p:cNvSpPr txBox="1"/>
          <p:nvPr/>
        </p:nvSpPr>
        <p:spPr>
          <a:xfrm>
            <a:off x="1415480" y="2420888"/>
            <a:ext cx="9612089" cy="2077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 smtClean="0">
                <a:solidFill>
                  <a:schemeClr val="accent1">
                    <a:lumMod val="50000"/>
                  </a:schemeClr>
                </a:solidFill>
              </a:rPr>
              <a:t>5.  </a:t>
            </a:r>
            <a:r>
              <a:rPr lang="ko-KR" altLang="en-US" sz="2500" b="1" dirty="0">
                <a:solidFill>
                  <a:schemeClr val="accent1">
                    <a:lumMod val="50000"/>
                  </a:schemeClr>
                </a:solidFill>
              </a:rPr>
              <a:t>관리</a:t>
            </a:r>
            <a:endParaRPr lang="en-US" altLang="ko-KR" sz="2500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ko-KR" altLang="en-US" b="1" dirty="0" smtClean="0">
                <a:solidFill>
                  <a:schemeClr val="accent1">
                    <a:lumMod val="50000"/>
                  </a:schemeClr>
                </a:solidFill>
              </a:rPr>
              <a:t>   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-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 사용자 정보수정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,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 계좌 </a:t>
            </a:r>
            <a:r>
              <a:rPr lang="ko-KR" altLang="en-US" b="1" dirty="0" smtClean="0">
                <a:solidFill>
                  <a:schemeClr val="accent1">
                    <a:lumMod val="50000"/>
                  </a:schemeClr>
                </a:solidFill>
              </a:rPr>
              <a:t>정보수정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altLang="ko-KR" sz="2500" b="1" dirty="0">
                <a:solidFill>
                  <a:schemeClr val="accent1">
                    <a:lumMod val="50000"/>
                  </a:schemeClr>
                </a:solidFill>
              </a:rPr>
              <a:t>6</a:t>
            </a:r>
            <a:r>
              <a:rPr lang="en-US" altLang="ko-KR" sz="2500" b="1" dirty="0" smtClean="0">
                <a:solidFill>
                  <a:schemeClr val="accent1">
                    <a:lumMod val="50000"/>
                  </a:schemeClr>
                </a:solidFill>
              </a:rPr>
              <a:t>.  </a:t>
            </a:r>
            <a:r>
              <a:rPr lang="ko-KR" altLang="en-US" sz="2500" b="1" dirty="0">
                <a:solidFill>
                  <a:schemeClr val="accent1">
                    <a:lumMod val="50000"/>
                  </a:schemeClr>
                </a:solidFill>
              </a:rPr>
              <a:t>고객센터</a:t>
            </a:r>
            <a:endParaRPr lang="en-US" altLang="ko-KR" sz="2500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  </a:t>
            </a:r>
            <a:r>
              <a:rPr lang="en-US" altLang="ko-KR" b="1" dirty="0" smtClean="0">
                <a:solidFill>
                  <a:schemeClr val="accent1">
                    <a:lumMod val="50000"/>
                  </a:schemeClr>
                </a:solidFill>
              </a:rPr>
              <a:t>  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-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공지사항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, Q&amp;A, </a:t>
            </a:r>
            <a:r>
              <a:rPr lang="en-US" altLang="ko-KR" b="1" dirty="0" smtClean="0">
                <a:solidFill>
                  <a:schemeClr val="accent1">
                    <a:lumMod val="50000"/>
                  </a:schemeClr>
                </a:solidFill>
              </a:rPr>
              <a:t>FAQ</a:t>
            </a:r>
          </a:p>
          <a:p>
            <a:r>
              <a:rPr lang="en-US" altLang="ko-KR" sz="2500" b="1" dirty="0" smtClean="0">
                <a:solidFill>
                  <a:schemeClr val="accent1">
                    <a:lumMod val="50000"/>
                  </a:schemeClr>
                </a:solidFill>
              </a:rPr>
              <a:t>7.  </a:t>
            </a:r>
            <a:r>
              <a:rPr lang="ko-KR" altLang="en-US" sz="2500" b="1" dirty="0">
                <a:solidFill>
                  <a:schemeClr val="accent1">
                    <a:lumMod val="50000"/>
                  </a:schemeClr>
                </a:solidFill>
              </a:rPr>
              <a:t>관리자</a:t>
            </a:r>
            <a:endParaRPr lang="en-US" altLang="ko-KR" sz="2500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  </a:t>
            </a:r>
            <a:r>
              <a:rPr lang="en-US" altLang="ko-KR" b="1" dirty="0" smtClean="0">
                <a:solidFill>
                  <a:schemeClr val="accent1">
                    <a:lumMod val="50000"/>
                  </a:schemeClr>
                </a:solidFill>
              </a:rPr>
              <a:t>  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-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상품관리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,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사용자관리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,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서버관리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,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멤버십 관리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,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고객센터 관리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91483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122" name="Picture 2" descr="C:\Users\JOHN\Desktop\bankimg\ppt\1-4마인드맵.jpg"/>
          <p:cNvPicPr>
            <a:picLocks noChangeAspect="1" noChangeArrowheads="1"/>
          </p:cNvPicPr>
          <p:nvPr/>
        </p:nvPicPr>
        <p:blipFill>
          <a:blip r:embed="rId2" cstate="print"/>
          <a:srcRect l="7210" t="8847" r="7186" b="10372"/>
          <a:stretch>
            <a:fillRect/>
          </a:stretch>
        </p:blipFill>
        <p:spPr bwMode="auto">
          <a:xfrm>
            <a:off x="-85542" y="337415"/>
            <a:ext cx="12192000" cy="6057900"/>
          </a:xfrm>
          <a:prstGeom prst="rect">
            <a:avLst/>
          </a:prstGeom>
          <a:noFill/>
        </p:spPr>
      </p:pic>
      <p:pic>
        <p:nvPicPr>
          <p:cNvPr id="1027" name="Picture 3" descr="C:\Users\Administrator.Sc-201906031910\Desktop\mainppt\png\mindmap\main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08" t="32015" r="32015" b="39571"/>
          <a:stretch/>
        </p:blipFill>
        <p:spPr bwMode="auto">
          <a:xfrm>
            <a:off x="5182770" y="2291016"/>
            <a:ext cx="1655376" cy="1580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Administrator.Sc-201906031910\Desktop\mainppt\png\mindmap\sub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26" t="27263" r="21575" b="34077"/>
          <a:stretch/>
        </p:blipFill>
        <p:spPr bwMode="auto">
          <a:xfrm>
            <a:off x="3586896" y="2806316"/>
            <a:ext cx="1161568" cy="914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Administrator.Sc-201906031910\Desktop\mainppt\png\mindmap\dir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82" t="28403" r="37596" b="40346"/>
          <a:stretch/>
        </p:blipFill>
        <p:spPr bwMode="auto">
          <a:xfrm rot="16200000">
            <a:off x="4819462" y="2990472"/>
            <a:ext cx="351575" cy="533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A0D6C41-4BA7-43E3-8101-5C042C69B14B}"/>
              </a:ext>
            </a:extLst>
          </p:cNvPr>
          <p:cNvSpPr txBox="1"/>
          <p:nvPr/>
        </p:nvSpPr>
        <p:spPr>
          <a:xfrm>
            <a:off x="5680206" y="2879622"/>
            <a:ext cx="932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SJ</a:t>
            </a:r>
            <a:r>
              <a:rPr lang="ko-KR" altLang="en-US" dirty="0"/>
              <a:t>은행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35477B4-B480-4D82-9231-A5BA77E9EB3F}"/>
              </a:ext>
            </a:extLst>
          </p:cNvPr>
          <p:cNvSpPr txBox="1"/>
          <p:nvPr/>
        </p:nvSpPr>
        <p:spPr>
          <a:xfrm>
            <a:off x="3827686" y="3087371"/>
            <a:ext cx="93291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편의성</a:t>
            </a:r>
            <a:endParaRPr lang="en-US" sz="1500" dirty="0"/>
          </a:p>
        </p:txBody>
      </p:sp>
      <p:pic>
        <p:nvPicPr>
          <p:cNvPr id="15" name="Picture 4" descr="C:\Users\Administrator.Sc-201906031910\Desktop\mainppt\png\mindmap\sub.png">
            <a:extLst>
              <a:ext uri="{FF2B5EF4-FFF2-40B4-BE49-F238E27FC236}">
                <a16:creationId xmlns:a16="http://schemas.microsoft.com/office/drawing/2014/main" id="{BE9BB77F-7E5C-4728-B504-806C20F3B5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26" t="27263" r="21575" b="34077"/>
          <a:stretch/>
        </p:blipFill>
        <p:spPr bwMode="auto">
          <a:xfrm>
            <a:off x="7293061" y="2770845"/>
            <a:ext cx="1161568" cy="914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E547385-D5B0-433F-B422-A83855864D11}"/>
              </a:ext>
            </a:extLst>
          </p:cNvPr>
          <p:cNvSpPr txBox="1"/>
          <p:nvPr/>
        </p:nvSpPr>
        <p:spPr>
          <a:xfrm>
            <a:off x="7553121" y="3043200"/>
            <a:ext cx="93291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다양성</a:t>
            </a:r>
            <a:endParaRPr lang="en-US" sz="1500" dirty="0"/>
          </a:p>
        </p:txBody>
      </p:sp>
      <p:pic>
        <p:nvPicPr>
          <p:cNvPr id="17" name="Picture 4" descr="C:\Users\Administrator.Sc-201906031910\Desktop\mainppt\png\mindmap\sub.png">
            <a:extLst>
              <a:ext uri="{FF2B5EF4-FFF2-40B4-BE49-F238E27FC236}">
                <a16:creationId xmlns:a16="http://schemas.microsoft.com/office/drawing/2014/main" id="{711DD493-32F2-46AC-9458-B4AFCA6209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26" t="27263" r="21575" b="34077"/>
          <a:stretch/>
        </p:blipFill>
        <p:spPr bwMode="auto">
          <a:xfrm>
            <a:off x="5515216" y="4492659"/>
            <a:ext cx="1161568" cy="914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452AC51-2633-4AA7-8F0B-AC83C93231F5}"/>
              </a:ext>
            </a:extLst>
          </p:cNvPr>
          <p:cNvSpPr txBox="1"/>
          <p:nvPr/>
        </p:nvSpPr>
        <p:spPr>
          <a:xfrm>
            <a:off x="5771088" y="4767626"/>
            <a:ext cx="93291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접근성</a:t>
            </a:r>
            <a:endParaRPr lang="en-US" sz="1500" dirty="0"/>
          </a:p>
        </p:txBody>
      </p:sp>
      <p:pic>
        <p:nvPicPr>
          <p:cNvPr id="23" name="Picture 10" descr="C:\Users\Administrator.Sc-201906031910\Desktop\mainppt\png\mindmap\cir.png">
            <a:extLst>
              <a:ext uri="{FF2B5EF4-FFF2-40B4-BE49-F238E27FC236}">
                <a16:creationId xmlns:a16="http://schemas.microsoft.com/office/drawing/2014/main" id="{8FD82767-F208-4CE5-BD20-BF351F375C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05" t="28575" r="27509" b="40880"/>
          <a:stretch/>
        </p:blipFill>
        <p:spPr bwMode="auto">
          <a:xfrm>
            <a:off x="1843875" y="2156615"/>
            <a:ext cx="1345590" cy="628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C172368-613E-4DAD-9784-AD9487F2AEB7}"/>
              </a:ext>
            </a:extLst>
          </p:cNvPr>
          <p:cNvSpPr txBox="1"/>
          <p:nvPr/>
        </p:nvSpPr>
        <p:spPr>
          <a:xfrm>
            <a:off x="2129700" y="2167942"/>
            <a:ext cx="100522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간편</a:t>
            </a:r>
            <a:endParaRPr lang="en-US" altLang="ko-KR" sz="1500" dirty="0"/>
          </a:p>
          <a:p>
            <a:r>
              <a:rPr lang="ko-KR" altLang="en-US" sz="1500" dirty="0"/>
              <a:t>비밀번호</a:t>
            </a:r>
            <a:endParaRPr lang="en-US" sz="1500" dirty="0"/>
          </a:p>
        </p:txBody>
      </p:sp>
      <p:pic>
        <p:nvPicPr>
          <p:cNvPr id="27" name="Picture 10" descr="C:\Users\Administrator.Sc-201906031910\Desktop\mainppt\png\mindmap\cir.png">
            <a:extLst>
              <a:ext uri="{FF2B5EF4-FFF2-40B4-BE49-F238E27FC236}">
                <a16:creationId xmlns:a16="http://schemas.microsoft.com/office/drawing/2014/main" id="{61CB045E-CAE1-497B-BED7-0A9B1D9D78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05" t="28575" r="27509" b="40880"/>
          <a:stretch/>
        </p:blipFill>
        <p:spPr bwMode="auto">
          <a:xfrm>
            <a:off x="8931178" y="3213109"/>
            <a:ext cx="1345590" cy="628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51470EAC-1C93-44D8-A466-9A7C0B5BDC8C}"/>
              </a:ext>
            </a:extLst>
          </p:cNvPr>
          <p:cNvSpPr txBox="1"/>
          <p:nvPr/>
        </p:nvSpPr>
        <p:spPr>
          <a:xfrm>
            <a:off x="9339139" y="3341190"/>
            <a:ext cx="96952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펀드</a:t>
            </a:r>
            <a:endParaRPr lang="en-US" sz="1500" dirty="0"/>
          </a:p>
        </p:txBody>
      </p:sp>
      <p:pic>
        <p:nvPicPr>
          <p:cNvPr id="35" name="Picture 10" descr="C:\Users\Administrator.Sc-201906031910\Desktop\mainppt\png\mindmap\cir.png">
            <a:extLst>
              <a:ext uri="{FF2B5EF4-FFF2-40B4-BE49-F238E27FC236}">
                <a16:creationId xmlns:a16="http://schemas.microsoft.com/office/drawing/2014/main" id="{B8D839A8-EEBC-4ACF-BCB2-2B856A5ECD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05" t="28575" r="27509" b="40880"/>
          <a:stretch/>
        </p:blipFill>
        <p:spPr bwMode="auto">
          <a:xfrm>
            <a:off x="6794027" y="5396643"/>
            <a:ext cx="1345590" cy="628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56890943-ED60-496B-9F8C-44B83377A948}"/>
              </a:ext>
            </a:extLst>
          </p:cNvPr>
          <p:cNvSpPr txBox="1"/>
          <p:nvPr/>
        </p:nvSpPr>
        <p:spPr>
          <a:xfrm>
            <a:off x="7236448" y="5477218"/>
            <a:ext cx="96952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/>
              <a:t>web</a:t>
            </a:r>
          </a:p>
        </p:txBody>
      </p:sp>
      <p:pic>
        <p:nvPicPr>
          <p:cNvPr id="39" name="Picture 5" descr="C:\Users\Administrator.Sc-201906031910\Desktop\mainppt\png\mindmap\dir.png">
            <a:extLst>
              <a:ext uri="{FF2B5EF4-FFF2-40B4-BE49-F238E27FC236}">
                <a16:creationId xmlns:a16="http://schemas.microsoft.com/office/drawing/2014/main" id="{55D9D7B0-822C-4DAF-AB50-C7A2E96D73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82" t="28403" r="37596" b="40346"/>
          <a:stretch/>
        </p:blipFill>
        <p:spPr bwMode="auto">
          <a:xfrm rot="5400000">
            <a:off x="6925897" y="2934603"/>
            <a:ext cx="351575" cy="533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5" descr="C:\Users\Administrator.Sc-201906031910\Desktop\mainppt\png\mindmap\dir.png">
            <a:extLst>
              <a:ext uri="{FF2B5EF4-FFF2-40B4-BE49-F238E27FC236}">
                <a16:creationId xmlns:a16="http://schemas.microsoft.com/office/drawing/2014/main" id="{A4EF88BC-F30E-4A68-AA2C-4A171EF432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82" t="28403" r="37596" b="40346"/>
          <a:stretch/>
        </p:blipFill>
        <p:spPr bwMode="auto">
          <a:xfrm rot="10800000">
            <a:off x="5912612" y="3921811"/>
            <a:ext cx="388887" cy="590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9" descr="C:\Users\Administrator.Sc-201906031910\Desktop\mainppt\png\mindmap\subdir.png">
            <a:extLst>
              <a:ext uri="{FF2B5EF4-FFF2-40B4-BE49-F238E27FC236}">
                <a16:creationId xmlns:a16="http://schemas.microsoft.com/office/drawing/2014/main" id="{3B9C491A-8869-4338-A06F-0501D833CC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26" t="33977" r="27211" b="44148"/>
          <a:stretch/>
        </p:blipFill>
        <p:spPr bwMode="auto">
          <a:xfrm rot="1982631">
            <a:off x="3050754" y="2584864"/>
            <a:ext cx="756889" cy="315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9" descr="C:\Users\Administrator.Sc-201906031910\Desktop\mainppt\png\mindmap\subdir.png">
            <a:extLst>
              <a:ext uri="{FF2B5EF4-FFF2-40B4-BE49-F238E27FC236}">
                <a16:creationId xmlns:a16="http://schemas.microsoft.com/office/drawing/2014/main" id="{F10B6403-C445-43BD-9B09-7AA48438CA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26" t="33977" r="27211" b="44148"/>
          <a:stretch/>
        </p:blipFill>
        <p:spPr bwMode="auto">
          <a:xfrm rot="12947593">
            <a:off x="6445764" y="5042410"/>
            <a:ext cx="756889" cy="315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9" descr="C:\Users\Administrator.Sc-201906031910\Desktop\mainppt\png\mindmap\subdir.png">
            <a:extLst>
              <a:ext uri="{FF2B5EF4-FFF2-40B4-BE49-F238E27FC236}">
                <a16:creationId xmlns:a16="http://schemas.microsoft.com/office/drawing/2014/main" id="{AC0A3FFD-DA37-41C4-B022-60AE3B44DD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26" t="33977" r="27211" b="44148"/>
          <a:stretch/>
        </p:blipFill>
        <p:spPr bwMode="auto">
          <a:xfrm rot="11810904">
            <a:off x="8282396" y="3231485"/>
            <a:ext cx="756889" cy="315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1654741-AE27-472A-9A3C-BA066F13C592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7147" y="2957521"/>
            <a:ext cx="1258827" cy="91440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2970367-7075-4AD0-86A1-2140E4749313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936" y="1272380"/>
            <a:ext cx="1127578" cy="147002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20F2F84-7D1C-4898-97D3-AF6A3BB9589F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433" y="1520985"/>
            <a:ext cx="809842" cy="904726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FD7E65E1-4D86-4315-BEE8-0FFD51213558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3228" y="5294560"/>
            <a:ext cx="1245862" cy="1048921"/>
          </a:xfrm>
          <a:prstGeom prst="rect">
            <a:avLst/>
          </a:prstGeom>
        </p:spPr>
      </p:pic>
      <p:pic>
        <p:nvPicPr>
          <p:cNvPr id="49" name="Picture 9" descr="C:\Users\Administrator.Sc-201906031910\Desktop\mainppt\png\mindmap\subdir.png">
            <a:extLst>
              <a:ext uri="{FF2B5EF4-FFF2-40B4-BE49-F238E27FC236}">
                <a16:creationId xmlns:a16="http://schemas.microsoft.com/office/drawing/2014/main" id="{AEEE83E8-4302-4961-B8BD-EA4CD8E3C7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26" t="33977" r="27211" b="44148"/>
          <a:stretch/>
        </p:blipFill>
        <p:spPr bwMode="auto">
          <a:xfrm rot="7776855">
            <a:off x="8237200" y="2613304"/>
            <a:ext cx="756889" cy="315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0" name="그룹 49">
            <a:extLst>
              <a:ext uri="{FF2B5EF4-FFF2-40B4-BE49-F238E27FC236}">
                <a16:creationId xmlns:a16="http://schemas.microsoft.com/office/drawing/2014/main" id="{6E0C9A9B-C8D2-44BE-9442-1F0C4F6BEECE}"/>
              </a:ext>
            </a:extLst>
          </p:cNvPr>
          <p:cNvGrpSpPr/>
          <p:nvPr/>
        </p:nvGrpSpPr>
        <p:grpSpPr>
          <a:xfrm>
            <a:off x="8666344" y="2027300"/>
            <a:ext cx="1345590" cy="628650"/>
            <a:chOff x="8191487" y="1833580"/>
            <a:chExt cx="1345590" cy="628650"/>
          </a:xfrm>
        </p:grpSpPr>
        <p:pic>
          <p:nvPicPr>
            <p:cNvPr id="51" name="Picture 10" descr="C:\Users\Administrator.Sc-201906031910\Desktop\mainppt\png\mindmap\cir.png">
              <a:extLst>
                <a:ext uri="{FF2B5EF4-FFF2-40B4-BE49-F238E27FC236}">
                  <a16:creationId xmlns:a16="http://schemas.microsoft.com/office/drawing/2014/main" id="{5EE76AE8-1A2D-45A4-AA3D-FB9F97F1B5A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705" t="28575" r="27509" b="40880"/>
            <a:stretch/>
          </p:blipFill>
          <p:spPr bwMode="auto">
            <a:xfrm>
              <a:off x="8191487" y="1833580"/>
              <a:ext cx="1345590" cy="6286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C5A4A29A-E7BC-47E9-8304-CDF972C2A2C0}"/>
                </a:ext>
              </a:extLst>
            </p:cNvPr>
            <p:cNvSpPr txBox="1"/>
            <p:nvPr/>
          </p:nvSpPr>
          <p:spPr>
            <a:xfrm>
              <a:off x="8415274" y="1950595"/>
              <a:ext cx="1100551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/>
                <a:t>예금</a:t>
              </a:r>
              <a:r>
                <a:rPr lang="en-US" altLang="ko-KR" sz="1500" dirty="0"/>
                <a:t>·</a:t>
              </a:r>
              <a:r>
                <a:rPr lang="ko-KR" altLang="en-US" sz="1500" dirty="0"/>
                <a:t>적금</a:t>
              </a:r>
              <a:endParaRPr lang="en-US" sz="1500" dirty="0"/>
            </a:p>
          </p:txBody>
        </p:sp>
      </p:grpSp>
    </p:spTree>
    <p:extLst>
      <p:ext uri="{BB962C8B-B14F-4D97-AF65-F5344CB8AC3E}">
        <p14:creationId xmlns:p14="http://schemas.microsoft.com/office/powerpoint/2010/main" val="30581642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146" name="Picture 2" descr="C:\Users\JOHN\Desktop\bankimg\ppt\1-5 요구사항.jpg"/>
          <p:cNvPicPr>
            <a:picLocks noChangeAspect="1" noChangeArrowheads="1"/>
          </p:cNvPicPr>
          <p:nvPr/>
        </p:nvPicPr>
        <p:blipFill>
          <a:blip r:embed="rId2" cstate="print"/>
          <a:srcRect l="7210" t="8847" r="7186" b="10372"/>
          <a:stretch>
            <a:fillRect/>
          </a:stretch>
        </p:blipFill>
        <p:spPr bwMode="auto">
          <a:xfrm>
            <a:off x="0" y="332656"/>
            <a:ext cx="12192000" cy="6057900"/>
          </a:xfrm>
          <a:prstGeom prst="rect">
            <a:avLst/>
          </a:prstGeom>
          <a:noFill/>
        </p:spPr>
      </p:pic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2243378"/>
              </p:ext>
            </p:extLst>
          </p:nvPr>
        </p:nvGraphicFramePr>
        <p:xfrm>
          <a:off x="338739" y="1697501"/>
          <a:ext cx="11517899" cy="3174217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0047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1551248309"/>
                    </a:ext>
                  </a:extLst>
                </a:gridCol>
                <a:gridCol w="14401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26469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4107228603"/>
                    </a:ext>
                  </a:extLst>
                </a:gridCol>
                <a:gridCol w="864094">
                  <a:extLst>
                    <a:ext uri="{9D8B030D-6E8A-4147-A177-3AD203B41FA5}">
                      <a16:colId xmlns:a16="http://schemas.microsoft.com/office/drawing/2014/main" val="2645935875"/>
                    </a:ext>
                  </a:extLst>
                </a:gridCol>
              </a:tblGrid>
              <a:tr h="42461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사용자</a:t>
                      </a:r>
                      <a:endParaRPr lang="ko-KR" altLang="en-US" sz="1300" b="1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분류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화면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상세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우선순위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중요도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782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모든 고객</a:t>
                      </a:r>
                      <a:endParaRPr 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화면 구성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상단메뉴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조회 </a:t>
                      </a:r>
                      <a:r>
                        <a:rPr lang="en-US" altLang="ko-KR" sz="1400" dirty="0"/>
                        <a:t>· </a:t>
                      </a:r>
                      <a:r>
                        <a:rPr lang="ko-KR" altLang="en-US" sz="1400" dirty="0"/>
                        <a:t>이체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금융상품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보안관리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사용자관리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고객센터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검색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3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하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479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</a:t>
                      </a:r>
                      <a:endParaRPr 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/>
                        <a:t>-</a:t>
                      </a:r>
                      <a:endParaRPr lang="ko-KR" altLang="en-US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고객센터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공지사항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자주하는 질문</a:t>
                      </a:r>
                      <a:r>
                        <a:rPr lang="en-US" altLang="ko-KR" sz="1400" dirty="0"/>
                        <a:t>, QNA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>
                          <a:latin typeface="고딕"/>
                        </a:rPr>
                        <a:t>2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고딕"/>
                        </a:rPr>
                        <a:t>중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36711491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금융상품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상품안내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4167663704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검색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메뉴 검색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21398551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6896464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619345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7718170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98140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146" name="Picture 2" descr="C:\Users\JOHN\Desktop\bankimg\ppt\1-5 요구사항.jpg"/>
          <p:cNvPicPr>
            <a:picLocks noChangeAspect="1" noChangeArrowheads="1"/>
          </p:cNvPicPr>
          <p:nvPr/>
        </p:nvPicPr>
        <p:blipFill>
          <a:blip r:embed="rId2" cstate="print"/>
          <a:srcRect l="7210" t="8847" r="7186" b="10372"/>
          <a:stretch>
            <a:fillRect/>
          </a:stretch>
        </p:blipFill>
        <p:spPr bwMode="auto">
          <a:xfrm>
            <a:off x="0" y="332656"/>
            <a:ext cx="12192000" cy="6057900"/>
          </a:xfrm>
          <a:prstGeom prst="rect">
            <a:avLst/>
          </a:prstGeom>
          <a:noFill/>
        </p:spPr>
      </p:pic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9732531"/>
              </p:ext>
            </p:extLst>
          </p:nvPr>
        </p:nvGraphicFramePr>
        <p:xfrm>
          <a:off x="338739" y="1697501"/>
          <a:ext cx="11517899" cy="3645231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0047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1551248309"/>
                    </a:ext>
                  </a:extLst>
                </a:gridCol>
                <a:gridCol w="14401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26469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4107228603"/>
                    </a:ext>
                  </a:extLst>
                </a:gridCol>
                <a:gridCol w="864094">
                  <a:extLst>
                    <a:ext uri="{9D8B030D-6E8A-4147-A177-3AD203B41FA5}">
                      <a16:colId xmlns:a16="http://schemas.microsoft.com/office/drawing/2014/main" val="2645935875"/>
                    </a:ext>
                  </a:extLst>
                </a:gridCol>
              </a:tblGrid>
              <a:tr h="42461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b="1" dirty="0">
                          <a:latin typeface="고딕"/>
                          <a:ea typeface="배달의민족 한나체 Air" pitchFamily="50" charset="-127"/>
                        </a:rPr>
                        <a:t>사용자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분류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화면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상세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우선순위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중요도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479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비회원</a:t>
                      </a:r>
                      <a:endParaRPr 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화면 구성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중단 화면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로그인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금융상품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공지사항</a:t>
                      </a:r>
                      <a:r>
                        <a:rPr lang="en-US" altLang="ko-KR" sz="1400" dirty="0"/>
                        <a:t>, FAQ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>
                          <a:latin typeface="고딕"/>
                        </a:rPr>
                        <a:t>3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고딕"/>
                        </a:rPr>
                        <a:t>하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로그인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로그인</a:t>
                      </a:r>
                      <a:r>
                        <a:rPr lang="en-US" altLang="ko-KR" sz="1400" dirty="0"/>
                        <a:t>, ID</a:t>
                      </a:r>
                      <a:r>
                        <a:rPr lang="ko-KR" altLang="en-US" sz="1400" dirty="0"/>
                        <a:t>찾기</a:t>
                      </a:r>
                      <a:r>
                        <a:rPr lang="en-US" altLang="ko-KR" sz="1400" dirty="0"/>
                        <a:t>, PW</a:t>
                      </a:r>
                      <a:r>
                        <a:rPr lang="ko-KR" altLang="en-US" sz="1400" dirty="0"/>
                        <a:t>재설정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1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상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4167663704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유효성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로그인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아이디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비밀번호 일치 시 로그인</a:t>
                      </a:r>
                      <a:endParaRPr lang="en-US" altLang="ko-KR" sz="140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그렇지 않을 시 가이드 문구 출력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>
                          <a:latin typeface="고딕"/>
                        </a:rPr>
                        <a:t>2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고딕"/>
                        </a:rPr>
                        <a:t>중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21398551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화면 구성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ID</a:t>
                      </a:r>
                      <a:r>
                        <a:rPr lang="ko-KR" altLang="en-US" sz="1400" dirty="0"/>
                        <a:t>찾기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본인 인증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계좌번호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계좌비밀번호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 찾기 버튼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2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중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689646433"/>
                  </a:ext>
                </a:extLst>
              </a:tr>
              <a:tr h="41507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유효성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ID</a:t>
                      </a:r>
                      <a:r>
                        <a:rPr lang="ko-KR" altLang="en-US" sz="1400" dirty="0"/>
                        <a:t>찾기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본인 인증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계좌번호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계좌비밀번호와 일치하지 않을 경우</a:t>
                      </a:r>
                      <a:endParaRPr lang="en-US" altLang="ko-KR" sz="1400" dirty="0"/>
                    </a:p>
                    <a:p>
                      <a:pPr algn="ctr"/>
                      <a:r>
                        <a:rPr lang="ko-KR" altLang="en-US" sz="1400" dirty="0"/>
                        <a:t>가이드 문구 출력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일치 시 </a:t>
                      </a:r>
                      <a:r>
                        <a:rPr lang="en-US" altLang="ko-KR" sz="1400" dirty="0"/>
                        <a:t>ID </a:t>
                      </a:r>
                      <a:r>
                        <a:rPr lang="ko-KR" altLang="en-US" sz="1400" dirty="0"/>
                        <a:t>출력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>
                          <a:latin typeface="고딕"/>
                        </a:rPr>
                        <a:t>3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고딕"/>
                        </a:rPr>
                        <a:t>중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3534713954"/>
                  </a:ext>
                </a:extLst>
              </a:tr>
              <a:tr h="41507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</a:t>
                      </a:r>
                      <a:endParaRPr 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화면구성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PW</a:t>
                      </a:r>
                      <a:r>
                        <a:rPr lang="ko-KR" altLang="en-US" sz="1400" dirty="0"/>
                        <a:t>재설정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본인 인증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계좌번호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계좌비밀번호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아이디</a:t>
                      </a:r>
                      <a:r>
                        <a:rPr lang="en-US" altLang="ko-KR" sz="1400" dirty="0"/>
                        <a:t>, PW, PW</a:t>
                      </a:r>
                      <a:r>
                        <a:rPr lang="ko-KR" altLang="en-US" sz="1400" dirty="0"/>
                        <a:t>확인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변경 버튼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2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중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3785936296"/>
                  </a:ext>
                </a:extLst>
              </a:tr>
              <a:tr h="415076"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유효성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PW</a:t>
                      </a:r>
                      <a:r>
                        <a:rPr lang="ko-KR" altLang="en-US" sz="1400" dirty="0"/>
                        <a:t>재설정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본인 인증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계좌번호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계좌비밀번호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아이디</a:t>
                      </a:r>
                      <a:r>
                        <a:rPr lang="en-US" altLang="ko-KR" sz="1400" dirty="0"/>
                        <a:t>, PW, PW</a:t>
                      </a:r>
                      <a:r>
                        <a:rPr lang="ko-KR" altLang="en-US" sz="1400" dirty="0"/>
                        <a:t>확인이</a:t>
                      </a:r>
                      <a:endParaRPr lang="en-US" altLang="ko-KR" sz="140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유효하지 않을 경우 가이드 문구 출력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>
                          <a:latin typeface="고딕"/>
                        </a:rPr>
                        <a:t>2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고딕"/>
                        </a:rPr>
                        <a:t>중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42204383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44398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146" name="Picture 2" descr="C:\Users\JOHN\Desktop\bankimg\ppt\1-5 요구사항.jpg"/>
          <p:cNvPicPr>
            <a:picLocks noChangeAspect="1" noChangeArrowheads="1"/>
          </p:cNvPicPr>
          <p:nvPr/>
        </p:nvPicPr>
        <p:blipFill>
          <a:blip r:embed="rId2" cstate="print"/>
          <a:srcRect l="7210" t="8847" r="7186" b="10372"/>
          <a:stretch>
            <a:fillRect/>
          </a:stretch>
        </p:blipFill>
        <p:spPr bwMode="auto">
          <a:xfrm>
            <a:off x="0" y="332656"/>
            <a:ext cx="12192000" cy="6057900"/>
          </a:xfrm>
          <a:prstGeom prst="rect">
            <a:avLst/>
          </a:prstGeom>
          <a:noFill/>
        </p:spPr>
      </p:pic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7065366"/>
              </p:ext>
            </p:extLst>
          </p:nvPr>
        </p:nvGraphicFramePr>
        <p:xfrm>
          <a:off x="338739" y="1697501"/>
          <a:ext cx="11517899" cy="2195507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0047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1551248309"/>
                    </a:ext>
                  </a:extLst>
                </a:gridCol>
                <a:gridCol w="14401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26469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4107228603"/>
                    </a:ext>
                  </a:extLst>
                </a:gridCol>
                <a:gridCol w="864094">
                  <a:extLst>
                    <a:ext uri="{9D8B030D-6E8A-4147-A177-3AD203B41FA5}">
                      <a16:colId xmlns:a16="http://schemas.microsoft.com/office/drawing/2014/main" val="2645935875"/>
                    </a:ext>
                  </a:extLst>
                </a:gridCol>
              </a:tblGrid>
              <a:tr h="42461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유형</a:t>
                      </a:r>
                      <a:endParaRPr lang="ko-KR" altLang="en-US" sz="1300" b="1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분류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화면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상세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우선순위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중요도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479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비로그인</a:t>
                      </a:r>
                      <a:endParaRPr 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화면 구성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회원가입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사용자 정보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본인인증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회원가입 버튼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>
                          <a:latin typeface="고딕"/>
                        </a:rPr>
                        <a:t>3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고딕"/>
                        </a:rPr>
                        <a:t>하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479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400" dirty="0"/>
                        <a:t>-</a:t>
                      </a:r>
                      <a:endParaRPr 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유효성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회원가입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사용자 정보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본인인증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회원가입</a:t>
                      </a:r>
                      <a:endParaRPr lang="en-US" altLang="ko-KR" sz="140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유효하지 않은 경우 해당 가이드 문구 출력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>
                          <a:latin typeface="고딕"/>
                        </a:rPr>
                        <a:t>1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고딕"/>
                        </a:rPr>
                        <a:t>상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36711491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접근제한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상단메뉴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고객센터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상품안내 외 메뉴 접속 시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로그인 화면으로 이동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2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중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4167663704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화면 구성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금융상품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/>
                        <a:t>예금 </a:t>
                      </a:r>
                      <a:r>
                        <a:rPr lang="en-US" altLang="ko-KR" sz="1400" dirty="0"/>
                        <a:t>· </a:t>
                      </a:r>
                      <a:r>
                        <a:rPr lang="ko-KR" altLang="en-US" sz="1400" dirty="0"/>
                        <a:t>적금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대출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펀드</a:t>
                      </a:r>
                      <a:r>
                        <a:rPr lang="en-US" altLang="ko-KR" sz="1400" dirty="0"/>
                        <a:t>, ISA) </a:t>
                      </a:r>
                      <a:r>
                        <a:rPr lang="ko-KR" altLang="en-US" sz="1400" dirty="0"/>
                        <a:t>버튼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금융상품별 추천상품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2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중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21398551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670885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146" name="Picture 2" descr="C:\Users\JOHN\Desktop\bankimg\ppt\1-5 요구사항.jpg"/>
          <p:cNvPicPr>
            <a:picLocks noChangeAspect="1" noChangeArrowheads="1"/>
          </p:cNvPicPr>
          <p:nvPr/>
        </p:nvPicPr>
        <p:blipFill>
          <a:blip r:embed="rId2" cstate="print"/>
          <a:srcRect l="7210" t="8847" r="7186" b="10372"/>
          <a:stretch>
            <a:fillRect/>
          </a:stretch>
        </p:blipFill>
        <p:spPr bwMode="auto">
          <a:xfrm>
            <a:off x="0" y="332656"/>
            <a:ext cx="12192000" cy="6057900"/>
          </a:xfrm>
          <a:prstGeom prst="rect">
            <a:avLst/>
          </a:prstGeom>
          <a:noFill/>
        </p:spPr>
      </p:pic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7083564"/>
              </p:ext>
            </p:extLst>
          </p:nvPr>
        </p:nvGraphicFramePr>
        <p:xfrm>
          <a:off x="338739" y="1697501"/>
          <a:ext cx="11517899" cy="2807777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0047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1551248309"/>
                    </a:ext>
                  </a:extLst>
                </a:gridCol>
                <a:gridCol w="14401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26469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4107228603"/>
                    </a:ext>
                  </a:extLst>
                </a:gridCol>
                <a:gridCol w="864094">
                  <a:extLst>
                    <a:ext uri="{9D8B030D-6E8A-4147-A177-3AD203B41FA5}">
                      <a16:colId xmlns:a16="http://schemas.microsoft.com/office/drawing/2014/main" val="2645935875"/>
                    </a:ext>
                  </a:extLst>
                </a:gridCol>
              </a:tblGrid>
              <a:tr h="42461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유형</a:t>
                      </a:r>
                      <a:endParaRPr lang="ko-KR" altLang="en-US" sz="1300" b="1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분류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화면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상세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우선순위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중요도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4798">
                <a:tc>
                  <a:txBody>
                    <a:bodyPr/>
                    <a:lstStyle/>
                    <a:p>
                      <a:pPr algn="ctr">
                        <a:lnSpc>
                          <a:spcPct val="250000"/>
                        </a:lnSpc>
                      </a:pPr>
                      <a:r>
                        <a:rPr lang="ko-KR" altLang="en-US" sz="1400" dirty="0" smtClean="0"/>
                        <a:t>로그인</a:t>
                      </a:r>
                      <a:endParaRPr 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2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화면 구성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2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메인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로그아웃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최근 이력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공지사항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추천상품</a:t>
                      </a:r>
                      <a:r>
                        <a:rPr lang="en-US" altLang="ko-KR" sz="1400" dirty="0"/>
                        <a:t>,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조회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이체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예금</a:t>
                      </a:r>
                      <a:r>
                        <a:rPr lang="en-US" altLang="ko-KR" sz="1400" dirty="0"/>
                        <a:t>/</a:t>
                      </a:r>
                      <a:r>
                        <a:rPr lang="ko-KR" altLang="en-US" sz="1400" dirty="0"/>
                        <a:t>적금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대출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펀드</a:t>
                      </a:r>
                      <a:r>
                        <a:rPr lang="en-US" altLang="ko-KR" sz="1400" dirty="0"/>
                        <a:t>, ISA</a:t>
                      </a:r>
                    </a:p>
                    <a:p>
                      <a:pPr algn="ctr"/>
                      <a:r>
                        <a:rPr lang="ko-KR" altLang="en-US" sz="1400" dirty="0"/>
                        <a:t>보유 계좌 정보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sz="1400" dirty="0">
                          <a:latin typeface="고딕"/>
                        </a:rPr>
                        <a:t>3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ko-KR" altLang="en-US" sz="1400" dirty="0">
                          <a:latin typeface="고딕"/>
                        </a:rPr>
                        <a:t>하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조회</a:t>
                      </a:r>
                      <a:r>
                        <a:rPr lang="en-US" altLang="ko-KR" sz="1400" dirty="0"/>
                        <a:t>·</a:t>
                      </a:r>
                      <a:r>
                        <a:rPr lang="ko-KR" altLang="en-US" sz="1400" dirty="0"/>
                        <a:t>이체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ko-KR" altLang="en-US" sz="1400" dirty="0"/>
                        <a:t>화면 구성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sz="1400" dirty="0"/>
                        <a:t>전체조회</a:t>
                      </a:r>
                      <a:endParaRPr lang="en-US" altLang="ko-KR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보유 계좌 별 금액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총 금액</a:t>
                      </a:r>
                      <a:r>
                        <a:rPr lang="en-US" altLang="ko-KR" sz="1400" dirty="0"/>
                        <a:t>,</a:t>
                      </a:r>
                    </a:p>
                    <a:p>
                      <a:pPr algn="ctr"/>
                      <a:r>
                        <a:rPr lang="ko-KR" altLang="en-US" sz="1400" dirty="0"/>
                        <a:t>계좌번호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조회</a:t>
                      </a:r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/>
                        <a:t>계좌 별</a:t>
                      </a:r>
                      <a:r>
                        <a:rPr lang="en-US" altLang="ko-KR" sz="1400" dirty="0"/>
                        <a:t>)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1400" dirty="0">
                          <a:latin typeface="고딕"/>
                        </a:rPr>
                        <a:t>1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sz="1400" dirty="0">
                          <a:latin typeface="고딕"/>
                        </a:rPr>
                        <a:t>상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4167663704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조회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상품명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계좌정보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1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상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21398551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689646433"/>
                  </a:ext>
                </a:extLst>
              </a:tr>
              <a:tr h="41507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35347139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958179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146" name="Picture 2" descr="C:\Users\JOHN\Desktop\bankimg\ppt\1-5 요구사항.jpg"/>
          <p:cNvPicPr>
            <a:picLocks noChangeAspect="1" noChangeArrowheads="1"/>
          </p:cNvPicPr>
          <p:nvPr/>
        </p:nvPicPr>
        <p:blipFill>
          <a:blip r:embed="rId2" cstate="print"/>
          <a:srcRect l="7210" t="8847" r="7186" b="10372"/>
          <a:stretch>
            <a:fillRect/>
          </a:stretch>
        </p:blipFill>
        <p:spPr bwMode="auto">
          <a:xfrm>
            <a:off x="0" y="332656"/>
            <a:ext cx="12192000" cy="6057900"/>
          </a:xfrm>
          <a:prstGeom prst="rect">
            <a:avLst/>
          </a:prstGeom>
          <a:noFill/>
        </p:spPr>
      </p:pic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361366"/>
              </p:ext>
            </p:extLst>
          </p:nvPr>
        </p:nvGraphicFramePr>
        <p:xfrm>
          <a:off x="338739" y="1697501"/>
          <a:ext cx="11517899" cy="3406131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0047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1551248309"/>
                    </a:ext>
                  </a:extLst>
                </a:gridCol>
                <a:gridCol w="14401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26469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4107228603"/>
                    </a:ext>
                  </a:extLst>
                </a:gridCol>
                <a:gridCol w="864094">
                  <a:extLst>
                    <a:ext uri="{9D8B030D-6E8A-4147-A177-3AD203B41FA5}">
                      <a16:colId xmlns:a16="http://schemas.microsoft.com/office/drawing/2014/main" val="2645935875"/>
                    </a:ext>
                  </a:extLst>
                </a:gridCol>
              </a:tblGrid>
              <a:tr h="42461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 smtClean="0"/>
                        <a:t>유형</a:t>
                      </a:r>
                      <a:endParaRPr lang="ko-KR" altLang="en-US" sz="1300" b="1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smtClean="0"/>
                        <a:t>분류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 smtClean="0"/>
                        <a:t>화면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 smtClean="0"/>
                        <a:t>상세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smtClean="0"/>
                        <a:t>우선순위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smtClean="0"/>
                        <a:t>중요도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4798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smtClean="0"/>
                        <a:t>로그인</a:t>
                      </a:r>
                      <a:endParaRPr 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/>
                        <a:t>이체</a:t>
                      </a:r>
                      <a:endParaRPr lang="en-US" altLang="ko-KR" sz="1400" dirty="0" smtClean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400" dirty="0" smtClean="0"/>
                        <a:t>즉시이체</a:t>
                      </a:r>
                      <a:endParaRPr lang="ko-KR" altLang="en-US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/>
                        <a:t>출금정보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송금 정보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메모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이체 버튼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 smtClean="0">
                          <a:latin typeface="고딕"/>
                        </a:rPr>
                        <a:t>2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 smtClean="0">
                          <a:latin typeface="고딕"/>
                        </a:rPr>
                        <a:t>중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+mn-lt"/>
                        </a:rPr>
                        <a:t>유효성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 smtClean="0"/>
                        <a:t>즉시이체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/>
                        <a:t>출금계좌정보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송금 정보</a:t>
                      </a:r>
                      <a:r>
                        <a:rPr lang="en-US" altLang="ko-KR" sz="1400" dirty="0" smtClean="0"/>
                        <a:t>, CMS</a:t>
                      </a:r>
                      <a:r>
                        <a:rPr lang="ko-KR" altLang="en-US" sz="1400" dirty="0" smtClean="0"/>
                        <a:t>코드</a:t>
                      </a:r>
                      <a:endParaRPr lang="en-US" altLang="ko-KR" sz="1400" dirty="0" smtClean="0"/>
                    </a:p>
                    <a:p>
                      <a:pPr algn="ctr"/>
                      <a:r>
                        <a:rPr lang="ko-KR" altLang="en-US" sz="1400" dirty="0" smtClean="0"/>
                        <a:t>유효하지 않은 경우 해당 가이드 문구 출력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 smtClean="0">
                          <a:latin typeface="고딕"/>
                        </a:rPr>
                        <a:t>3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 smtClean="0">
                          <a:latin typeface="고딕"/>
                        </a:rPr>
                        <a:t>하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4167663704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/>
                        <a:t>조회</a:t>
                      </a:r>
                      <a:r>
                        <a:rPr lang="en-US" altLang="ko-KR" sz="1400" dirty="0" smtClean="0"/>
                        <a:t>·</a:t>
                      </a:r>
                      <a:r>
                        <a:rPr lang="ko-KR" altLang="en-US" sz="1400" dirty="0" smtClean="0"/>
                        <a:t>이체</a:t>
                      </a:r>
                      <a:endParaRPr lang="en-US" altLang="ko-KR" sz="1400" dirty="0" smtClean="0"/>
                    </a:p>
                    <a:p>
                      <a:pPr algn="ctr"/>
                      <a:r>
                        <a:rPr lang="ko-KR" altLang="en-US" sz="1400" dirty="0" smtClean="0"/>
                        <a:t>화면구성</a:t>
                      </a:r>
                      <a:endParaRPr lang="ko-KR" altLang="en-US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400" dirty="0" smtClean="0"/>
                        <a:t>예약이체</a:t>
                      </a:r>
                      <a:endParaRPr lang="ko-KR" altLang="en-US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/>
                        <a:t>출금계좌정보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송금 정보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예정일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예정시간</a:t>
                      </a:r>
                      <a:r>
                        <a:rPr lang="en-US" altLang="ko-KR" sz="1400" dirty="0" smtClean="0"/>
                        <a:t>, CMS</a:t>
                      </a:r>
                      <a:r>
                        <a:rPr lang="ko-KR" altLang="en-US" sz="1400" dirty="0" smtClean="0"/>
                        <a:t>코드</a:t>
                      </a:r>
                      <a:r>
                        <a:rPr lang="en-US" altLang="ko-KR" sz="1400" dirty="0" smtClean="0"/>
                        <a:t>, </a:t>
                      </a:r>
                    </a:p>
                    <a:p>
                      <a:pPr algn="ctr"/>
                      <a:r>
                        <a:rPr lang="ko-KR" altLang="en-US" sz="1400" dirty="0" smtClean="0"/>
                        <a:t>메모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상대 메모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이체 버튼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 smtClean="0">
                          <a:latin typeface="고딕"/>
                        </a:rPr>
                        <a:t>2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 smtClean="0">
                          <a:latin typeface="고딕"/>
                        </a:rPr>
                        <a:t>중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21398551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 smtClean="0"/>
                        <a:t>유효성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/>
                        <a:t>예약이체</a:t>
                      </a:r>
                      <a:endParaRPr lang="ko-KR" altLang="en-US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/>
                        <a:t>출금계좌정보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송금 정보</a:t>
                      </a:r>
                      <a:r>
                        <a:rPr lang="en-US" altLang="ko-KR" sz="1400" dirty="0" smtClean="0"/>
                        <a:t>, CMS</a:t>
                      </a:r>
                      <a:r>
                        <a:rPr lang="ko-KR" altLang="en-US" sz="1400" dirty="0" smtClean="0"/>
                        <a:t>코드</a:t>
                      </a:r>
                      <a:endParaRPr lang="en-US" altLang="ko-KR" sz="1400" dirty="0" smtClean="0"/>
                    </a:p>
                    <a:p>
                      <a:pPr algn="ctr"/>
                      <a:r>
                        <a:rPr lang="ko-KR" altLang="en-US" sz="1400" dirty="0" smtClean="0"/>
                        <a:t>유효하지 않은 경우 해당 가이드 문구 출력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 smtClean="0">
                          <a:latin typeface="고딕"/>
                        </a:rPr>
                        <a:t>3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 smtClean="0">
                          <a:latin typeface="고딕"/>
                        </a:rPr>
                        <a:t>하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689646433"/>
                  </a:ext>
                </a:extLst>
              </a:tr>
              <a:tr h="415076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3534713954"/>
                  </a:ext>
                </a:extLst>
              </a:tr>
              <a:tr h="415076"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ko-KR" altLang="en-US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37859362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527120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146" name="Picture 2" descr="C:\Users\JOHN\Desktop\bankimg\ppt\1-5 요구사항.jpg"/>
          <p:cNvPicPr>
            <a:picLocks noChangeAspect="1" noChangeArrowheads="1"/>
          </p:cNvPicPr>
          <p:nvPr/>
        </p:nvPicPr>
        <p:blipFill>
          <a:blip r:embed="rId2" cstate="print"/>
          <a:srcRect l="7210" t="8847" r="7186" b="10372"/>
          <a:stretch>
            <a:fillRect/>
          </a:stretch>
        </p:blipFill>
        <p:spPr bwMode="auto">
          <a:xfrm>
            <a:off x="0" y="332656"/>
            <a:ext cx="12192000" cy="6057900"/>
          </a:xfrm>
          <a:prstGeom prst="rect">
            <a:avLst/>
          </a:prstGeom>
          <a:noFill/>
        </p:spPr>
      </p:pic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0425898"/>
              </p:ext>
            </p:extLst>
          </p:nvPr>
        </p:nvGraphicFramePr>
        <p:xfrm>
          <a:off x="338739" y="1697501"/>
          <a:ext cx="11517899" cy="4453209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0047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1551248309"/>
                    </a:ext>
                  </a:extLst>
                </a:gridCol>
                <a:gridCol w="14401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26469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4107228603"/>
                    </a:ext>
                  </a:extLst>
                </a:gridCol>
                <a:gridCol w="864094">
                  <a:extLst>
                    <a:ext uri="{9D8B030D-6E8A-4147-A177-3AD203B41FA5}">
                      <a16:colId xmlns:a16="http://schemas.microsoft.com/office/drawing/2014/main" val="2645935875"/>
                    </a:ext>
                  </a:extLst>
                </a:gridCol>
              </a:tblGrid>
              <a:tr h="42461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유형</a:t>
                      </a:r>
                      <a:endParaRPr lang="ko-KR" altLang="en-US" sz="1300" b="1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분류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화면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상세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우선순위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중요도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782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로그인</a:t>
                      </a:r>
                      <a:endParaRPr 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금융상품화면구성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금융상품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예금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적금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펀드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대출</a:t>
                      </a:r>
                      <a:r>
                        <a:rPr lang="en-US" altLang="ko-KR" sz="1400" dirty="0"/>
                        <a:t>, ISA, </a:t>
                      </a:r>
                      <a:r>
                        <a:rPr lang="ko-KR" altLang="en-US" sz="1400" dirty="0"/>
                        <a:t>추천상품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신규상품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>
                          <a:latin typeface="고딕"/>
                        </a:rPr>
                        <a:t>3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고딕"/>
                        </a:rPr>
                        <a:t>하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예금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예금 상품 안내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추천상품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신규상품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상품 리스트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상품 가입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1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상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4167663704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보통 예금 가입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약관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금리 우대항목</a:t>
                      </a:r>
                      <a:r>
                        <a:rPr lang="en-US" altLang="ko-KR" sz="1400" dirty="0"/>
                        <a:t>,  </a:t>
                      </a:r>
                      <a:r>
                        <a:rPr lang="ko-KR" altLang="en-US" sz="1400" dirty="0"/>
                        <a:t>용도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심사요청 버튼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2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중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21398551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정기 예금 가입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약관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예금 가입 정보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금리 우대항목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만기 알림 여부 선택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가입 버튼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2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중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689646433"/>
                  </a:ext>
                </a:extLst>
              </a:tr>
              <a:tr h="41507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유효성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정기 예금 가입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약관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예금 가입 정보 금리 우대항목</a:t>
                      </a:r>
                      <a:endParaRPr lang="en-US" altLang="ko-KR" sz="1400" dirty="0"/>
                    </a:p>
                    <a:p>
                      <a:pPr algn="ctr"/>
                      <a:r>
                        <a:rPr lang="ko-KR" altLang="en-US" sz="1400" dirty="0"/>
                        <a:t>유효하지 않은 경우 해당 가이드 문구 출력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>
                          <a:latin typeface="고딕"/>
                        </a:rPr>
                        <a:t>3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고딕"/>
                        </a:rPr>
                        <a:t>하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3534713954"/>
                  </a:ext>
                </a:extLst>
              </a:tr>
              <a:tr h="41507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화면구성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적금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적금 상품 안내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추천상품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신규상품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상품 리스트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상품 가입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3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latin typeface="고딕"/>
                        </a:rPr>
                        <a:t>하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2846147234"/>
                  </a:ext>
                </a:extLst>
              </a:tr>
              <a:tr h="41507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/>
                        <a:t>-</a:t>
                      </a:r>
                      <a:endParaRPr lang="ko-KR" altLang="en-US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2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적금 가입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약관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적금 정보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출금 정보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자동이체 정보</a:t>
                      </a:r>
                      <a:r>
                        <a:rPr lang="en-US" altLang="ko-KR" sz="1400" dirty="0"/>
                        <a:t>, </a:t>
                      </a:r>
                    </a:p>
                    <a:p>
                      <a:pPr algn="ctr"/>
                      <a:r>
                        <a:rPr lang="ko-KR" altLang="en-US" sz="1400" dirty="0"/>
                        <a:t>금리 우대항목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만기 알림 신청여부</a:t>
                      </a:r>
                      <a:endParaRPr lang="en-US" altLang="ko-KR" sz="1400" dirty="0"/>
                    </a:p>
                    <a:p>
                      <a:pPr algn="ctr"/>
                      <a:r>
                        <a:rPr lang="ko-KR" altLang="en-US" sz="1400" dirty="0"/>
                        <a:t>만기 알림 신청여부 선택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상품 가입 버튼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sz="1400" dirty="0">
                          <a:latin typeface="고딕"/>
                        </a:rPr>
                        <a:t>1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ko-KR" altLang="en-US" sz="1400" dirty="0">
                          <a:latin typeface="고딕"/>
                        </a:rPr>
                        <a:t>상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290496055"/>
                  </a:ext>
                </a:extLst>
              </a:tr>
              <a:tr h="41507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ko-KR" altLang="en-US" sz="1400" dirty="0"/>
                        <a:t>유효성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2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적금 가입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약관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적금 정보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출금 정보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자동이체 정보</a:t>
                      </a:r>
                      <a:r>
                        <a:rPr lang="en-US" altLang="ko-KR" sz="1400" dirty="0"/>
                        <a:t>, </a:t>
                      </a:r>
                    </a:p>
                    <a:p>
                      <a:pPr algn="ctr"/>
                      <a:r>
                        <a:rPr lang="ko-KR" altLang="en-US" sz="1400" dirty="0"/>
                        <a:t>금리 우대항목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만기 알림 신청여부</a:t>
                      </a:r>
                      <a:endParaRPr lang="en-US" altLang="ko-KR" sz="140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유효하지 않은 경우 해당 가이드 문구 출력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sz="1400" dirty="0">
                          <a:latin typeface="고딕"/>
                        </a:rPr>
                        <a:t>3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ko-KR" altLang="en-US" sz="1400" dirty="0">
                          <a:latin typeface="고딕"/>
                        </a:rPr>
                        <a:t>하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21773752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092360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146" name="Picture 2" descr="C:\Users\JOHN\Desktop\bankimg\ppt\1-5 요구사항.jpg"/>
          <p:cNvPicPr>
            <a:picLocks noChangeAspect="1" noChangeArrowheads="1"/>
          </p:cNvPicPr>
          <p:nvPr/>
        </p:nvPicPr>
        <p:blipFill>
          <a:blip r:embed="rId2" cstate="print"/>
          <a:srcRect l="7210" t="8847" r="7186" b="10372"/>
          <a:stretch>
            <a:fillRect/>
          </a:stretch>
        </p:blipFill>
        <p:spPr bwMode="auto">
          <a:xfrm>
            <a:off x="0" y="332656"/>
            <a:ext cx="12192000" cy="6057900"/>
          </a:xfrm>
          <a:prstGeom prst="rect">
            <a:avLst/>
          </a:prstGeom>
          <a:noFill/>
        </p:spPr>
      </p:pic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5548941"/>
              </p:ext>
            </p:extLst>
          </p:nvPr>
        </p:nvGraphicFramePr>
        <p:xfrm>
          <a:off x="338739" y="1697501"/>
          <a:ext cx="11517899" cy="3891453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0047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1551248309"/>
                    </a:ext>
                  </a:extLst>
                </a:gridCol>
                <a:gridCol w="14401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26469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4107228603"/>
                    </a:ext>
                  </a:extLst>
                </a:gridCol>
                <a:gridCol w="864094">
                  <a:extLst>
                    <a:ext uri="{9D8B030D-6E8A-4147-A177-3AD203B41FA5}">
                      <a16:colId xmlns:a16="http://schemas.microsoft.com/office/drawing/2014/main" val="2645935875"/>
                    </a:ext>
                  </a:extLst>
                </a:gridCol>
              </a:tblGrid>
              <a:tr h="42461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유형</a:t>
                      </a:r>
                      <a:endParaRPr lang="ko-KR" altLang="en-US" sz="1300" b="1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분류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화면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상세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우선순위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중요도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78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로그인</a:t>
                      </a:r>
                      <a:endParaRPr 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대출</a:t>
                      </a:r>
                      <a:endParaRPr lang="en-US" altLang="ko-KR" sz="1400" dirty="0"/>
                    </a:p>
                    <a:p>
                      <a:pPr algn="ctr"/>
                      <a:r>
                        <a:rPr lang="ko-KR" altLang="en-US" sz="1400" dirty="0"/>
                        <a:t>화면구성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대출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대출 상품 안내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추천상품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신규상품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상품 리스트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상품 신청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>
                          <a:latin typeface="고딕"/>
                        </a:rPr>
                        <a:t>3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고딕"/>
                        </a:rPr>
                        <a:t>하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/>
                        <a:t>-</a:t>
                      </a:r>
                      <a:endParaRPr lang="ko-KR" altLang="en-US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대출 신청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약관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대출 종류 선택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지급 정보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상환기간 선택</a:t>
                      </a:r>
                      <a:r>
                        <a:rPr lang="en-US" altLang="ko-KR" sz="1400" dirty="0"/>
                        <a:t>,</a:t>
                      </a:r>
                    </a:p>
                    <a:p>
                      <a:pPr algn="ctr"/>
                      <a:r>
                        <a:rPr lang="ko-KR" altLang="en-US" sz="1400" dirty="0"/>
                        <a:t>자동이체 정보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금리 우대항목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본인인증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심사 신청 버튼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>
                          <a:latin typeface="고딕"/>
                        </a:rPr>
                        <a:t>1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고딕"/>
                        </a:rPr>
                        <a:t>상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4167663704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ko-KR" altLang="en-US" sz="1400" dirty="0"/>
                        <a:t>유효성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2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대출 신청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약관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지급 정보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상환기간 선택</a:t>
                      </a:r>
                      <a:r>
                        <a:rPr lang="en-US" altLang="ko-KR" sz="1400" dirty="0"/>
                        <a:t>,</a:t>
                      </a:r>
                    </a:p>
                    <a:p>
                      <a:pPr algn="ctr"/>
                      <a:r>
                        <a:rPr lang="ko-KR" altLang="en-US" sz="1400" dirty="0"/>
                        <a:t>자동이체 정보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금리 우대항목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본인인증</a:t>
                      </a:r>
                      <a:endParaRPr lang="en-US" altLang="ko-KR" sz="140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유효하지 않은 경우 해당 가이드 문구 출력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sz="1400" dirty="0">
                          <a:latin typeface="고딕"/>
                        </a:rPr>
                        <a:t>2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ko-KR" altLang="en-US" sz="1400" dirty="0">
                          <a:latin typeface="고딕"/>
                        </a:rPr>
                        <a:t>하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2139855164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화면구성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펀드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펀드 상품 안내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추천상품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신규상품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상품 리스트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상품 가입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3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하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880292134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펀드 가입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약관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투자 성향테스트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펀드 정보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출금 정보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자동이체 정보</a:t>
                      </a:r>
                      <a:r>
                        <a:rPr lang="en-US" altLang="ko-KR" sz="1400" dirty="0"/>
                        <a:t>,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알림 정보 설정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본인인증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상품 가입 버튼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>
                          <a:latin typeface="고딕"/>
                        </a:rPr>
                        <a:t>1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고딕"/>
                        </a:rPr>
                        <a:t>상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2786043371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sz="1400" dirty="0"/>
                        <a:t>유효성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펀드 가입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약관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투자 성향테스트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펀드 정보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출금 정보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자동이체 정보</a:t>
                      </a:r>
                      <a:r>
                        <a:rPr lang="en-US" altLang="ko-KR" sz="1400" dirty="0"/>
                        <a:t>,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알림 정보 설정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본인인증</a:t>
                      </a:r>
                      <a:endParaRPr lang="en-US" altLang="ko-KR" sz="140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유효하지 않은 경우 해당 가이드 문구 출력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sz="1400" dirty="0">
                          <a:latin typeface="고딕"/>
                        </a:rPr>
                        <a:t>2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ko-KR" altLang="en-US" sz="1400" dirty="0">
                          <a:latin typeface="고딕"/>
                        </a:rPr>
                        <a:t>하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27575876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248502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err="1"/>
              <a:t>ㄴㅇㄹㄴㅇ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051" name="Picture 3" descr="C:\Users\JOHN\Desktop\bankimg\ppt\1-1.선정배경 및 동기.jpg"/>
          <p:cNvPicPr>
            <a:picLocks noChangeAspect="1" noChangeArrowheads="1"/>
          </p:cNvPicPr>
          <p:nvPr/>
        </p:nvPicPr>
        <p:blipFill>
          <a:blip r:embed="rId2" cstate="print"/>
          <a:srcRect l="6420" t="7621" r="5836" b="8550"/>
          <a:stretch>
            <a:fillRect/>
          </a:stretch>
        </p:blipFill>
        <p:spPr bwMode="auto">
          <a:xfrm>
            <a:off x="-132692" y="293276"/>
            <a:ext cx="12457384" cy="6133171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7608168" y="5840652"/>
            <a:ext cx="446449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hlinkClick r:id="rId3"/>
              </a:rPr>
              <a:t>http://biz.newdaily.co.kr/site/data/html/2019/09/02/2019090200151.html</a:t>
            </a:r>
            <a:endParaRPr lang="en-US" altLang="ko-KR" sz="1000" dirty="0"/>
          </a:p>
          <a:p>
            <a:r>
              <a:rPr lang="en-US" sz="1000" b="1" dirty="0">
                <a:solidFill>
                  <a:schemeClr val="accent1">
                    <a:lumMod val="50000"/>
                  </a:schemeClr>
                </a:solidFill>
              </a:rPr>
              <a:t>https://www.hankookilbo.com/News/Read/201909101226020539</a:t>
            </a:r>
          </a:p>
          <a:p>
            <a:endParaRPr lang="en-US" altLang="ko-KR" dirty="0">
              <a:solidFill>
                <a:srgbClr val="FF0000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82" t="10780" r="17721" b="2906"/>
          <a:stretch/>
        </p:blipFill>
        <p:spPr>
          <a:xfrm>
            <a:off x="914400" y="1877806"/>
            <a:ext cx="4896544" cy="252666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5E561E1-1F6F-4A90-A7C9-5420256AD0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0497" y="1838442"/>
            <a:ext cx="5265240" cy="252666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B7F00FC-72FC-406D-9E34-AABB82E903CA}"/>
              </a:ext>
            </a:extLst>
          </p:cNvPr>
          <p:cNvSpPr txBox="1"/>
          <p:nvPr/>
        </p:nvSpPr>
        <p:spPr>
          <a:xfrm>
            <a:off x="3901244" y="4853877"/>
            <a:ext cx="4389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AutoNum type="arabicPeriod"/>
            </a:pP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인터넷 뱅킹의 사용량 증가 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65969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146" name="Picture 2" descr="C:\Users\JOHN\Desktop\bankimg\ppt\1-5 요구사항.jpg"/>
          <p:cNvPicPr>
            <a:picLocks noChangeAspect="1" noChangeArrowheads="1"/>
          </p:cNvPicPr>
          <p:nvPr/>
        </p:nvPicPr>
        <p:blipFill>
          <a:blip r:embed="rId2" cstate="print"/>
          <a:srcRect l="7210" t="8847" r="7186" b="10372"/>
          <a:stretch>
            <a:fillRect/>
          </a:stretch>
        </p:blipFill>
        <p:spPr bwMode="auto">
          <a:xfrm>
            <a:off x="21967" y="332656"/>
            <a:ext cx="12192000" cy="6057900"/>
          </a:xfrm>
          <a:prstGeom prst="rect">
            <a:avLst/>
          </a:prstGeom>
          <a:noFill/>
        </p:spPr>
      </p:pic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7876528"/>
              </p:ext>
            </p:extLst>
          </p:nvPr>
        </p:nvGraphicFramePr>
        <p:xfrm>
          <a:off x="338739" y="1697501"/>
          <a:ext cx="11517899" cy="2676541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0047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1551248309"/>
                    </a:ext>
                  </a:extLst>
                </a:gridCol>
                <a:gridCol w="14401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26469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4107228603"/>
                    </a:ext>
                  </a:extLst>
                </a:gridCol>
                <a:gridCol w="864094">
                  <a:extLst>
                    <a:ext uri="{9D8B030D-6E8A-4147-A177-3AD203B41FA5}">
                      <a16:colId xmlns:a16="http://schemas.microsoft.com/office/drawing/2014/main" val="2645935875"/>
                    </a:ext>
                  </a:extLst>
                </a:gridCol>
              </a:tblGrid>
              <a:tr h="42461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유형</a:t>
                      </a:r>
                      <a:endParaRPr lang="ko-KR" altLang="en-US" sz="1300" b="1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분류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화면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상세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우선순위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중요도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690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로그인</a:t>
                      </a:r>
                      <a:endParaRPr 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50" dirty="0"/>
                        <a:t>사용자 관리화면구성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사용자 관리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고객정보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 </a:t>
                      </a:r>
                      <a:r>
                        <a:rPr lang="ko-KR" altLang="en-US" sz="1400" dirty="0" err="1"/>
                        <a:t>뱅킹관리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계좌관리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>
                          <a:latin typeface="고딕"/>
                        </a:rPr>
                        <a:t>3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고딕"/>
                        </a:rPr>
                        <a:t>하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고객정보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고객정보조회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개인</a:t>
                      </a:r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/>
                        <a:t>신용</a:t>
                      </a:r>
                      <a:r>
                        <a:rPr lang="en-US" altLang="ko-KR" sz="1400" dirty="0"/>
                        <a:t>)</a:t>
                      </a:r>
                      <a:r>
                        <a:rPr lang="ko-KR" altLang="en-US" sz="1400" dirty="0"/>
                        <a:t>정보수집 이용제공 동의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2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하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2139855164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고객정보조회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본인인증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고객정보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주소</a:t>
                      </a:r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/>
                        <a:t>연락처</a:t>
                      </a:r>
                      <a:r>
                        <a:rPr lang="en-US" altLang="ko-KR" sz="1400" dirty="0"/>
                        <a:t>)</a:t>
                      </a:r>
                      <a:r>
                        <a:rPr lang="ko-KR" altLang="en-US" sz="1400" dirty="0"/>
                        <a:t>정보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 수정버튼</a:t>
                      </a:r>
                      <a:r>
                        <a:rPr lang="en-US" altLang="ko-KR" sz="1400" dirty="0"/>
                        <a:t>, OTP </a:t>
                      </a:r>
                      <a:r>
                        <a:rPr lang="ko-KR" altLang="en-US" sz="1400" dirty="0"/>
                        <a:t>입력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1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중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880292134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고딕"/>
                        </a:rPr>
                        <a:t>유효성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고객정보조회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본인인증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고객정보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주소</a:t>
                      </a:r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/>
                        <a:t>연락처</a:t>
                      </a:r>
                      <a:r>
                        <a:rPr lang="en-US" altLang="ko-KR" sz="1400" dirty="0"/>
                        <a:t>)</a:t>
                      </a:r>
                      <a:r>
                        <a:rPr lang="ko-KR" altLang="en-US" sz="1400" dirty="0"/>
                        <a:t>정보</a:t>
                      </a:r>
                      <a:r>
                        <a:rPr lang="en-US" altLang="ko-KR" sz="1400" dirty="0"/>
                        <a:t>, OTP </a:t>
                      </a:r>
                      <a:r>
                        <a:rPr lang="ko-KR" altLang="en-US" sz="1400" dirty="0"/>
                        <a:t>입력</a:t>
                      </a:r>
                      <a:endParaRPr lang="en-US" altLang="ko-KR" sz="140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유효하지 않은 경우 해당 가이드 문구 출력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>
                          <a:latin typeface="고딕"/>
                        </a:rPr>
                        <a:t>2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고딕"/>
                        </a:rPr>
                        <a:t>하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594237198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50" dirty="0"/>
                        <a:t>사용자 관리화면구성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개인정보수집 이용제공 동의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개인정보 수집 이용 동의 여부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저장 버튼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>
                          <a:latin typeface="고딕"/>
                        </a:rPr>
                        <a:t>3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고딕"/>
                        </a:rPr>
                        <a:t>하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2101433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936003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146" name="Picture 2" descr="C:\Users\JOHN\Desktop\bankimg\ppt\1-5 요구사항.jpg"/>
          <p:cNvPicPr>
            <a:picLocks noChangeAspect="1" noChangeArrowheads="1"/>
          </p:cNvPicPr>
          <p:nvPr/>
        </p:nvPicPr>
        <p:blipFill>
          <a:blip r:embed="rId2" cstate="print"/>
          <a:srcRect l="7210" t="8847" r="7186" b="10372"/>
          <a:stretch>
            <a:fillRect/>
          </a:stretch>
        </p:blipFill>
        <p:spPr bwMode="auto">
          <a:xfrm>
            <a:off x="0" y="332656"/>
            <a:ext cx="12192000" cy="6057900"/>
          </a:xfrm>
          <a:prstGeom prst="rect">
            <a:avLst/>
          </a:prstGeom>
          <a:noFill/>
        </p:spPr>
      </p:pic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3955225"/>
              </p:ext>
            </p:extLst>
          </p:nvPr>
        </p:nvGraphicFramePr>
        <p:xfrm>
          <a:off x="338739" y="1697501"/>
          <a:ext cx="11517899" cy="3104693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0047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1551248309"/>
                    </a:ext>
                  </a:extLst>
                </a:gridCol>
                <a:gridCol w="14401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26469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4107228603"/>
                    </a:ext>
                  </a:extLst>
                </a:gridCol>
                <a:gridCol w="864094">
                  <a:extLst>
                    <a:ext uri="{9D8B030D-6E8A-4147-A177-3AD203B41FA5}">
                      <a16:colId xmlns:a16="http://schemas.microsoft.com/office/drawing/2014/main" val="2645935875"/>
                    </a:ext>
                  </a:extLst>
                </a:gridCol>
              </a:tblGrid>
              <a:tr h="42461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유형</a:t>
                      </a:r>
                      <a:endParaRPr lang="ko-KR" altLang="en-US" sz="1300" b="1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분류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화면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상세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우선순위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중요도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690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로그인</a:t>
                      </a:r>
                      <a:endParaRPr 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50" dirty="0"/>
                        <a:t>사용자 관리화면구성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뱅킹 관리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My</a:t>
                      </a:r>
                      <a:r>
                        <a:rPr lang="ko-KR" altLang="en-US" sz="1400" dirty="0"/>
                        <a:t>메뉴 관리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장기미사용자정지 해제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이체한도 관리</a:t>
                      </a:r>
                      <a:endParaRPr lang="en-US" altLang="ko-KR" sz="140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계좌정지 등록 </a:t>
                      </a:r>
                      <a:r>
                        <a:rPr lang="en-US" altLang="ko-KR" sz="1400" dirty="0"/>
                        <a:t>· </a:t>
                      </a:r>
                      <a:r>
                        <a:rPr lang="ko-KR" altLang="en-US" sz="1400" dirty="0"/>
                        <a:t>관리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3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하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My</a:t>
                      </a:r>
                      <a:r>
                        <a:rPr lang="ko-KR" altLang="en-US" sz="1400" dirty="0"/>
                        <a:t>메뉴</a:t>
                      </a:r>
                      <a:endParaRPr lang="en-US" altLang="ko-KR" sz="140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관리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My</a:t>
                      </a:r>
                      <a:r>
                        <a:rPr lang="ko-KR" altLang="en-US" sz="1400" dirty="0"/>
                        <a:t>메뉴 선택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저장 버튼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>
                          <a:latin typeface="고딕"/>
                        </a:rPr>
                        <a:t>1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고딕"/>
                        </a:rPr>
                        <a:t>상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2139855164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장기미사용자</a:t>
                      </a:r>
                      <a:endParaRPr lang="en-US" altLang="ko-KR" sz="140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정지 해제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본인 인증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해제 버튼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>
                          <a:latin typeface="고딕"/>
                        </a:rPr>
                        <a:t>2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고딕"/>
                        </a:rPr>
                        <a:t>중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880292134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이체한도</a:t>
                      </a:r>
                      <a:endParaRPr lang="en-US" altLang="ko-KR" sz="140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관리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이체한도 설정여부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이체한도 금액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저장 버튼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>
                          <a:latin typeface="고딕"/>
                        </a:rPr>
                        <a:t>3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고딕"/>
                        </a:rPr>
                        <a:t>중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594237198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50" dirty="0"/>
                        <a:t>-</a:t>
                      </a:r>
                      <a:endParaRPr lang="ko-KR" altLang="en-US" sz="115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계좌정지</a:t>
                      </a:r>
                      <a:endParaRPr lang="en-US" altLang="ko-KR" sz="140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등록 </a:t>
                      </a:r>
                      <a:r>
                        <a:rPr lang="en-US" altLang="ko-KR" sz="1400" dirty="0"/>
                        <a:t>· </a:t>
                      </a:r>
                      <a:r>
                        <a:rPr lang="ko-KR" altLang="en-US" sz="1400" dirty="0"/>
                        <a:t>관리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계좌선택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정지여부 체크박스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저장 버튼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>
                          <a:latin typeface="고딕"/>
                        </a:rPr>
                        <a:t>2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고딕"/>
                        </a:rPr>
                        <a:t>중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2101433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125217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146" name="Picture 2" descr="C:\Users\JOHN\Desktop\bankimg\ppt\1-5 요구사항.jpg"/>
          <p:cNvPicPr>
            <a:picLocks noChangeAspect="1" noChangeArrowheads="1"/>
          </p:cNvPicPr>
          <p:nvPr/>
        </p:nvPicPr>
        <p:blipFill>
          <a:blip r:embed="rId2" cstate="print"/>
          <a:srcRect l="7210" t="8847" r="7186" b="10372"/>
          <a:stretch>
            <a:fillRect/>
          </a:stretch>
        </p:blipFill>
        <p:spPr bwMode="auto">
          <a:xfrm>
            <a:off x="0" y="332656"/>
            <a:ext cx="12192000" cy="6057900"/>
          </a:xfrm>
          <a:prstGeom prst="rect">
            <a:avLst/>
          </a:prstGeom>
          <a:noFill/>
        </p:spPr>
      </p:pic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1091335"/>
              </p:ext>
            </p:extLst>
          </p:nvPr>
        </p:nvGraphicFramePr>
        <p:xfrm>
          <a:off x="338739" y="1697501"/>
          <a:ext cx="11517899" cy="3201526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0047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1551248309"/>
                    </a:ext>
                  </a:extLst>
                </a:gridCol>
                <a:gridCol w="14401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26469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4107228603"/>
                    </a:ext>
                  </a:extLst>
                </a:gridCol>
                <a:gridCol w="864094">
                  <a:extLst>
                    <a:ext uri="{9D8B030D-6E8A-4147-A177-3AD203B41FA5}">
                      <a16:colId xmlns:a16="http://schemas.microsoft.com/office/drawing/2014/main" val="2645935875"/>
                    </a:ext>
                  </a:extLst>
                </a:gridCol>
              </a:tblGrid>
              <a:tr h="42461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유형</a:t>
                      </a:r>
                      <a:endParaRPr lang="ko-KR" altLang="en-US" sz="1300" b="1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분류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화면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상세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우선순위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중요도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690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로그인</a:t>
                      </a:r>
                      <a:endParaRPr 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50" dirty="0"/>
                        <a:t>사용자 관리화면구성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계좌 관리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출금계좌관리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계좌비밀번호관리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 err="1"/>
                        <a:t>자주쓰는</a:t>
                      </a:r>
                      <a:r>
                        <a:rPr lang="ko-KR" altLang="en-US" sz="1400" dirty="0"/>
                        <a:t> 입금계좌관리</a:t>
                      </a:r>
                      <a:r>
                        <a:rPr lang="en-US" altLang="ko-KR" sz="1400" dirty="0"/>
                        <a:t>,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평생계좌전환서비스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 err="1"/>
                        <a:t>계좌별명관리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통장메모내용변경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>
                          <a:latin typeface="고딕"/>
                        </a:rPr>
                        <a:t>3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고딕"/>
                        </a:rPr>
                        <a:t>하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출금계좌관리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계좌 리스트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출금 여부 체크박스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저장 버튼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2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중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2139855164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계좌비밀번호관리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계좌 리스트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선택 버튼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본인인증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변경할 비밀번호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저장 버튼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>
                          <a:latin typeface="고딕"/>
                        </a:rPr>
                        <a:t>2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고딕"/>
                        </a:rPr>
                        <a:t>중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880292134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유효성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계좌비밀번호관리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본인인증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변경할 비밀번호</a:t>
                      </a:r>
                      <a:endParaRPr lang="en-US" altLang="ko-KR" sz="140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유효하지 않은 경우 해당 가이드 문구 출력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>
                          <a:latin typeface="고딕"/>
                        </a:rPr>
                        <a:t>2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고딕"/>
                        </a:rPr>
                        <a:t>중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594237198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5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210143354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1058731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504454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146" name="Picture 2" descr="C:\Users\JOHN\Desktop\bankimg\ppt\1-5 요구사항.jpg"/>
          <p:cNvPicPr>
            <a:picLocks noChangeAspect="1" noChangeArrowheads="1"/>
          </p:cNvPicPr>
          <p:nvPr/>
        </p:nvPicPr>
        <p:blipFill>
          <a:blip r:embed="rId2" cstate="print"/>
          <a:srcRect l="7210" t="8847" r="7186" b="10372"/>
          <a:stretch>
            <a:fillRect/>
          </a:stretch>
        </p:blipFill>
        <p:spPr bwMode="auto">
          <a:xfrm>
            <a:off x="0" y="332656"/>
            <a:ext cx="12192000" cy="6057900"/>
          </a:xfrm>
          <a:prstGeom prst="rect">
            <a:avLst/>
          </a:prstGeom>
          <a:noFill/>
        </p:spPr>
      </p:pic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5899832"/>
              </p:ext>
            </p:extLst>
          </p:nvPr>
        </p:nvGraphicFramePr>
        <p:xfrm>
          <a:off x="338739" y="1697501"/>
          <a:ext cx="11517899" cy="3174217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0047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1551248309"/>
                    </a:ext>
                  </a:extLst>
                </a:gridCol>
                <a:gridCol w="14401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26469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4107228603"/>
                    </a:ext>
                  </a:extLst>
                </a:gridCol>
                <a:gridCol w="864094">
                  <a:extLst>
                    <a:ext uri="{9D8B030D-6E8A-4147-A177-3AD203B41FA5}">
                      <a16:colId xmlns:a16="http://schemas.microsoft.com/office/drawing/2014/main" val="2645935875"/>
                    </a:ext>
                  </a:extLst>
                </a:gridCol>
              </a:tblGrid>
              <a:tr h="42461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사용자</a:t>
                      </a:r>
                      <a:endParaRPr lang="ko-KR" altLang="en-US" sz="1300" b="1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분류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화면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상세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우선순위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중요도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782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공통</a:t>
                      </a:r>
                      <a:endParaRPr 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화면 구성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상단메뉴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조회 </a:t>
                      </a:r>
                      <a:r>
                        <a:rPr lang="en-US" altLang="ko-KR" sz="1400" dirty="0"/>
                        <a:t>· </a:t>
                      </a:r>
                      <a:r>
                        <a:rPr lang="ko-KR" altLang="en-US" sz="1400" dirty="0"/>
                        <a:t>이체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금융상품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보안관리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사용자관리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고객센터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검색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3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하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479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</a:t>
                      </a:r>
                      <a:endParaRPr 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/>
                        <a:t>-</a:t>
                      </a:r>
                      <a:endParaRPr lang="ko-KR" altLang="en-US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고객센터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공지사항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자주하는 질문</a:t>
                      </a:r>
                      <a:r>
                        <a:rPr lang="en-US" altLang="ko-KR" sz="1400" dirty="0"/>
                        <a:t>, QNA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>
                          <a:latin typeface="고딕"/>
                        </a:rPr>
                        <a:t>2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고딕"/>
                        </a:rPr>
                        <a:t>중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36711491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공지사항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공지사항 리스트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검색조건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검색어 입력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검색버튼</a:t>
                      </a:r>
                      <a:r>
                        <a:rPr lang="en-US" altLang="ko-KR" sz="1400" dirty="0"/>
                        <a:t>,</a:t>
                      </a:r>
                    </a:p>
                    <a:p>
                      <a:pPr algn="ctr"/>
                      <a:r>
                        <a:rPr lang="ko-KR" altLang="en-US" sz="1400" dirty="0"/>
                        <a:t>하단 페이지 번호 표출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1400" dirty="0">
                          <a:latin typeface="고딕"/>
                        </a:rPr>
                        <a:t>2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sz="1400" dirty="0">
                          <a:latin typeface="고딕"/>
                        </a:rPr>
                        <a:t>중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4167663704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자주하는 질문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질문유형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질문 입력 창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검색 버튼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질문 제목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질문 답변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3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하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21398551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QNA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질문유형 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이메일 또는 아이디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문의 제목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문의 내용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작성 버튼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3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하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6896464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619345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7718170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825351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146" name="Picture 2" descr="C:\Users\JOHN\Desktop\bankimg\ppt\1-5 요구사항.jpg"/>
          <p:cNvPicPr>
            <a:picLocks noChangeAspect="1" noChangeArrowheads="1"/>
          </p:cNvPicPr>
          <p:nvPr/>
        </p:nvPicPr>
        <p:blipFill>
          <a:blip r:embed="rId2" cstate="print"/>
          <a:srcRect l="7210" t="8847" r="7186" b="10372"/>
          <a:stretch>
            <a:fillRect/>
          </a:stretch>
        </p:blipFill>
        <p:spPr bwMode="auto">
          <a:xfrm>
            <a:off x="0" y="332656"/>
            <a:ext cx="12192000" cy="6057900"/>
          </a:xfrm>
          <a:prstGeom prst="rect">
            <a:avLst/>
          </a:prstGeom>
          <a:noFill/>
        </p:spPr>
      </p:pic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627193"/>
              </p:ext>
            </p:extLst>
          </p:nvPr>
        </p:nvGraphicFramePr>
        <p:xfrm>
          <a:off x="335360" y="1697501"/>
          <a:ext cx="11517899" cy="3251841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0047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1551248309"/>
                    </a:ext>
                  </a:extLst>
                </a:gridCol>
                <a:gridCol w="14401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26469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4107228603"/>
                    </a:ext>
                  </a:extLst>
                </a:gridCol>
                <a:gridCol w="864094">
                  <a:extLst>
                    <a:ext uri="{9D8B030D-6E8A-4147-A177-3AD203B41FA5}">
                      <a16:colId xmlns:a16="http://schemas.microsoft.com/office/drawing/2014/main" val="2645935875"/>
                    </a:ext>
                  </a:extLst>
                </a:gridCol>
              </a:tblGrid>
              <a:tr h="42461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유형</a:t>
                      </a:r>
                      <a:endParaRPr lang="ko-KR" altLang="en-US" sz="1300" b="1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분류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화면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상세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우선순위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중요도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769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관리자</a:t>
                      </a:r>
                      <a:endParaRPr 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50" dirty="0"/>
                        <a:t>관리자</a:t>
                      </a:r>
                      <a:endParaRPr lang="en-US" altLang="ko-KR" sz="115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50" dirty="0"/>
                        <a:t>화면구성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관리자 페이지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사용자 조회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상품관리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사용자</a:t>
                      </a:r>
                      <a:r>
                        <a:rPr lang="en-US" altLang="ko-KR" sz="1400" dirty="0"/>
                        <a:t>/</a:t>
                      </a:r>
                      <a:r>
                        <a:rPr lang="ko-KR" altLang="en-US" sz="1400" dirty="0"/>
                        <a:t>멤버십 관리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고객센터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서버관리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2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중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50" dirty="0">
                          <a:latin typeface="고딕"/>
                        </a:rPr>
                        <a:t>사용자 조회 화면구성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고딕"/>
                        </a:rPr>
                        <a:t>사용자 조회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이름 또는 </a:t>
                      </a:r>
                      <a:r>
                        <a:rPr lang="en-US" altLang="ko-KR" sz="1400" dirty="0"/>
                        <a:t>ID, </a:t>
                      </a:r>
                      <a:r>
                        <a:rPr lang="ko-KR" altLang="en-US" sz="1400" dirty="0"/>
                        <a:t>검색 버튼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사용자 정보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2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중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2139855164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/>
                        <a:t>상품관리</a:t>
                      </a:r>
                      <a:endParaRPr lang="en-US" altLang="ko-KR" sz="120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50" dirty="0"/>
                        <a:t>화면구성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상품관리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예금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적금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펀드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대출</a:t>
                      </a:r>
                      <a:r>
                        <a:rPr lang="en-US" altLang="ko-KR" sz="1400" dirty="0"/>
                        <a:t>, ISA,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2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중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880292134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예금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상품 리스트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상품등록 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상품수정 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상품판매중지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2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중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594237198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상품등록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제목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상품정보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저장 버튼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1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상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2707819590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상품수정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상품정보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저장 버튼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2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상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805771842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상품판매중지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상품선택 체크박스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저장 버튼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2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상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39466366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788274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146" name="Picture 2" descr="C:\Users\JOHN\Desktop\bankimg\ppt\1-5 요구사항.jpg"/>
          <p:cNvPicPr>
            <a:picLocks noChangeAspect="1" noChangeArrowheads="1"/>
          </p:cNvPicPr>
          <p:nvPr/>
        </p:nvPicPr>
        <p:blipFill>
          <a:blip r:embed="rId2" cstate="print"/>
          <a:srcRect l="7210" t="8847" r="7186" b="10372"/>
          <a:stretch>
            <a:fillRect/>
          </a:stretch>
        </p:blipFill>
        <p:spPr bwMode="auto">
          <a:xfrm>
            <a:off x="0" y="332656"/>
            <a:ext cx="12192000" cy="6057900"/>
          </a:xfrm>
          <a:prstGeom prst="rect">
            <a:avLst/>
          </a:prstGeom>
          <a:noFill/>
        </p:spPr>
      </p:pic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4839875"/>
              </p:ext>
            </p:extLst>
          </p:nvPr>
        </p:nvGraphicFramePr>
        <p:xfrm>
          <a:off x="338739" y="1697501"/>
          <a:ext cx="11517899" cy="2492477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0047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1551248309"/>
                    </a:ext>
                  </a:extLst>
                </a:gridCol>
                <a:gridCol w="14401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26469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4107228603"/>
                    </a:ext>
                  </a:extLst>
                </a:gridCol>
                <a:gridCol w="864094">
                  <a:extLst>
                    <a:ext uri="{9D8B030D-6E8A-4147-A177-3AD203B41FA5}">
                      <a16:colId xmlns:a16="http://schemas.microsoft.com/office/drawing/2014/main" val="2645935875"/>
                    </a:ext>
                  </a:extLst>
                </a:gridCol>
              </a:tblGrid>
              <a:tr h="42461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유형</a:t>
                      </a:r>
                      <a:endParaRPr lang="ko-KR" altLang="en-US" sz="1300" b="1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분류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화면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상세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우선순위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중요도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690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로그인</a:t>
                      </a:r>
                      <a:endParaRPr 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50" dirty="0"/>
                        <a:t>사용자 관리화면구성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평생계좌전환서비스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등록된 평생계좌 리스트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수정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삭제</a:t>
                      </a:r>
                      <a:r>
                        <a:rPr lang="en-US" altLang="ko-KR" sz="1400" dirty="0"/>
                        <a:t>,</a:t>
                      </a:r>
                    </a:p>
                    <a:p>
                      <a:pPr algn="ctr"/>
                      <a:r>
                        <a:rPr lang="ko-KR" altLang="en-US" sz="1400" dirty="0"/>
                        <a:t>평생계좌번호 입력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저장 버튼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>
                          <a:latin typeface="고딕"/>
                        </a:rPr>
                        <a:t>3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고딕"/>
                        </a:rPr>
                        <a:t>하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유효성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평생계좌전환서비스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평생계좌번호가</a:t>
                      </a:r>
                      <a:endParaRPr lang="en-US" altLang="ko-KR" sz="140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유효하지 않은 경우 가이드 문구 출력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>
                          <a:latin typeface="고딕"/>
                        </a:rPr>
                        <a:t>3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고딕"/>
                        </a:rPr>
                        <a:t>중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2139855164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50" dirty="0"/>
                        <a:t>사용자 관리화면구성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err="1"/>
                        <a:t>계좌별명관리</a:t>
                      </a:r>
                      <a:endParaRPr lang="ko-KR" altLang="en-US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계좌리스트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등록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수정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삭제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저장 버튼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>
                          <a:latin typeface="고딕"/>
                        </a:rPr>
                        <a:t>3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고딕"/>
                        </a:rPr>
                        <a:t>하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880292134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통장메모</a:t>
                      </a:r>
                      <a:endParaRPr lang="en-US" altLang="ko-KR" sz="140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내용변경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통장메모 수정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삭제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저장 버튼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>
                          <a:latin typeface="고딕"/>
                        </a:rPr>
                        <a:t>3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고딕"/>
                        </a:rPr>
                        <a:t>하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5942371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574582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146" name="Picture 2" descr="C:\Users\JOHN\Desktop\bankimg\ppt\1-5 요구사항.jpg"/>
          <p:cNvPicPr>
            <a:picLocks noChangeAspect="1" noChangeArrowheads="1"/>
          </p:cNvPicPr>
          <p:nvPr/>
        </p:nvPicPr>
        <p:blipFill>
          <a:blip r:embed="rId2" cstate="print"/>
          <a:srcRect l="7210" t="8847" r="7186" b="10372"/>
          <a:stretch>
            <a:fillRect/>
          </a:stretch>
        </p:blipFill>
        <p:spPr bwMode="auto">
          <a:xfrm>
            <a:off x="0" y="332656"/>
            <a:ext cx="12192000" cy="6057900"/>
          </a:xfrm>
          <a:prstGeom prst="rect">
            <a:avLst/>
          </a:prstGeom>
          <a:noFill/>
        </p:spPr>
      </p:pic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2911226"/>
              </p:ext>
            </p:extLst>
          </p:nvPr>
        </p:nvGraphicFramePr>
        <p:xfrm>
          <a:off x="335360" y="1697501"/>
          <a:ext cx="11517899" cy="2070045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0047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1551248309"/>
                    </a:ext>
                  </a:extLst>
                </a:gridCol>
                <a:gridCol w="14401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26469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4107228603"/>
                    </a:ext>
                  </a:extLst>
                </a:gridCol>
                <a:gridCol w="864094">
                  <a:extLst>
                    <a:ext uri="{9D8B030D-6E8A-4147-A177-3AD203B41FA5}">
                      <a16:colId xmlns:a16="http://schemas.microsoft.com/office/drawing/2014/main" val="2645935875"/>
                    </a:ext>
                  </a:extLst>
                </a:gridCol>
              </a:tblGrid>
              <a:tr h="42461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유형</a:t>
                      </a:r>
                      <a:endParaRPr lang="ko-KR" altLang="en-US" sz="1300" b="1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분류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화면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상세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우선순위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중요도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7690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ko-KR" altLang="en-US" sz="1400" dirty="0"/>
                        <a:t>관리자</a:t>
                      </a:r>
                      <a:endParaRPr 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/>
                        <a:t>사용자</a:t>
                      </a:r>
                      <a:r>
                        <a:rPr lang="en-US" altLang="ko-KR" sz="1200" dirty="0"/>
                        <a:t>/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/>
                        <a:t>멤버십</a:t>
                      </a:r>
                      <a:endParaRPr lang="en-US" altLang="ko-KR" sz="120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/>
                        <a:t>화면구성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사용자</a:t>
                      </a:r>
                      <a:r>
                        <a:rPr lang="en-US" altLang="ko-KR" sz="1400" dirty="0"/>
                        <a:t>/</a:t>
                      </a:r>
                      <a:r>
                        <a:rPr lang="ko-KR" altLang="en-US" sz="1400" dirty="0"/>
                        <a:t>멤버십관리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29000"/>
                        </a:lnSpc>
                      </a:pPr>
                      <a:r>
                        <a:rPr lang="ko-KR" altLang="en-US" sz="1400" dirty="0"/>
                        <a:t>거래제한 목록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멤버십 관리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29000"/>
                        </a:lnSpc>
                      </a:pPr>
                      <a:r>
                        <a:rPr lang="en-US" altLang="ko-KR" sz="1400" dirty="0">
                          <a:latin typeface="고딕"/>
                        </a:rPr>
                        <a:t>2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29000"/>
                        </a:lnSpc>
                      </a:pPr>
                      <a:r>
                        <a:rPr lang="ko-KR" altLang="en-US" sz="1400" dirty="0">
                          <a:latin typeface="고딕"/>
                        </a:rPr>
                        <a:t>중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50" dirty="0">
                          <a:latin typeface="고딕"/>
                        </a:rPr>
                        <a:t>-</a:t>
                      </a:r>
                      <a:endParaRPr lang="ko-KR" altLang="en-US" sz="115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거래제한 목록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등록된 사용자 목록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전체 사용자 목록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검색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버튼</a:t>
                      </a:r>
                      <a:r>
                        <a:rPr lang="en-US" altLang="ko-KR" sz="1400" dirty="0"/>
                        <a:t>,</a:t>
                      </a:r>
                    </a:p>
                    <a:p>
                      <a:pPr algn="ctr"/>
                      <a:r>
                        <a:rPr lang="ko-KR" altLang="en-US" sz="1400" dirty="0"/>
                        <a:t>거래제한 체크박스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등록 버튼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2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중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2139855164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50" dirty="0"/>
                        <a:t>-</a:t>
                      </a:r>
                      <a:endParaRPr lang="ko-KR" altLang="en-US" sz="115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멤버십 관리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멤버십 조건 수정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저장 버튼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2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중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8802921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181397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146" name="Picture 2" descr="C:\Users\JOHN\Desktop\bankimg\ppt\1-5 요구사항.jpg"/>
          <p:cNvPicPr>
            <a:picLocks noChangeAspect="1" noChangeArrowheads="1"/>
          </p:cNvPicPr>
          <p:nvPr/>
        </p:nvPicPr>
        <p:blipFill>
          <a:blip r:embed="rId2" cstate="print"/>
          <a:srcRect l="7210" t="8847" r="7186" b="10372"/>
          <a:stretch>
            <a:fillRect/>
          </a:stretch>
        </p:blipFill>
        <p:spPr bwMode="auto">
          <a:xfrm>
            <a:off x="1555" y="311604"/>
            <a:ext cx="12192000" cy="6057900"/>
          </a:xfrm>
          <a:prstGeom prst="rect">
            <a:avLst/>
          </a:prstGeom>
          <a:noFill/>
        </p:spPr>
      </p:pic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9776142"/>
              </p:ext>
            </p:extLst>
          </p:nvPr>
        </p:nvGraphicFramePr>
        <p:xfrm>
          <a:off x="335360" y="1697501"/>
          <a:ext cx="11517899" cy="3142356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0047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1551248309"/>
                    </a:ext>
                  </a:extLst>
                </a:gridCol>
                <a:gridCol w="14401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26469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4107228603"/>
                    </a:ext>
                  </a:extLst>
                </a:gridCol>
                <a:gridCol w="864094">
                  <a:extLst>
                    <a:ext uri="{9D8B030D-6E8A-4147-A177-3AD203B41FA5}">
                      <a16:colId xmlns:a16="http://schemas.microsoft.com/office/drawing/2014/main" val="2645935875"/>
                    </a:ext>
                  </a:extLst>
                </a:gridCol>
              </a:tblGrid>
              <a:tr h="42461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70000"/>
                        </a:lnSpc>
                      </a:pPr>
                      <a:r>
                        <a:rPr lang="ko-KR" altLang="en-US" sz="1300" dirty="0"/>
                        <a:t>유형</a:t>
                      </a:r>
                      <a:endParaRPr lang="ko-KR" altLang="en-US" sz="1300" b="1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70000"/>
                        </a:lnSpc>
                      </a:pPr>
                      <a:r>
                        <a:rPr lang="ko-KR" altLang="en-US" sz="1300" dirty="0"/>
                        <a:t>분류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70000"/>
                        </a:lnSpc>
                      </a:pPr>
                      <a:r>
                        <a:rPr lang="ko-KR" altLang="en-US" sz="1300" dirty="0"/>
                        <a:t>화면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70000"/>
                        </a:lnSpc>
                      </a:pPr>
                      <a:r>
                        <a:rPr lang="ko-KR" altLang="en-US" sz="1300" dirty="0"/>
                        <a:t>상세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70000"/>
                        </a:lnSpc>
                      </a:pPr>
                      <a:r>
                        <a:rPr lang="ko-KR" altLang="en-US" sz="1300" dirty="0"/>
                        <a:t>우선순위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70000"/>
                        </a:lnSpc>
                      </a:pPr>
                      <a:r>
                        <a:rPr lang="ko-KR" altLang="en-US" sz="1300" dirty="0"/>
                        <a:t>중요도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7690">
                <a:tc>
                  <a:txBody>
                    <a:bodyPr/>
                    <a:lstStyle/>
                    <a:p>
                      <a:pPr algn="ctr">
                        <a:lnSpc>
                          <a:spcPct val="170000"/>
                        </a:lnSpc>
                      </a:pPr>
                      <a:r>
                        <a:rPr lang="ko-KR" altLang="en-US" sz="1400" dirty="0"/>
                        <a:t>관리자</a:t>
                      </a:r>
                      <a:endParaRPr 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고객센터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화면구성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고객센터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공지사항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문의사항</a:t>
                      </a:r>
                      <a:r>
                        <a:rPr lang="en-US" altLang="ko-KR" sz="1400" dirty="0"/>
                        <a:t>, FAQ</a:t>
                      </a:r>
                      <a:endParaRPr lang="ko-KR" altLang="en-US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2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중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/>
                        <a:t>공지사항</a:t>
                      </a:r>
                      <a:endParaRPr lang="ko-KR" altLang="en-US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/>
                        <a:t>공지사항 목록</a:t>
                      </a:r>
                      <a:r>
                        <a:rPr lang="en-US" altLang="ko-KR" sz="1400"/>
                        <a:t>, </a:t>
                      </a:r>
                      <a:r>
                        <a:rPr lang="ko-KR" altLang="en-US" sz="1400"/>
                        <a:t>등록</a:t>
                      </a:r>
                      <a:r>
                        <a:rPr lang="en-US" altLang="ko-KR" sz="1400"/>
                        <a:t>, </a:t>
                      </a:r>
                      <a:r>
                        <a:rPr lang="ko-KR" altLang="en-US" sz="1400"/>
                        <a:t>수정버튼</a:t>
                      </a:r>
                      <a:endParaRPr lang="ko-KR" altLang="en-US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2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중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2139855164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/>
                        <a:t>공지사항 등록</a:t>
                      </a:r>
                      <a:endParaRPr lang="ko-KR" altLang="en-US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제목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내용 입력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저장버튼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2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중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880292134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공지사항 수정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제목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내용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수정버튼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2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중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594237198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FAQ</a:t>
                      </a:r>
                      <a:endParaRPr lang="ko-KR" altLang="en-US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/>
                        <a:t>FAQ </a:t>
                      </a:r>
                      <a:r>
                        <a:rPr lang="ko-KR" altLang="en-US" sz="1400" dirty="0"/>
                        <a:t>목록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등록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수정 버튼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2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중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2707819590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FAQ </a:t>
                      </a:r>
                      <a:r>
                        <a:rPr lang="ko-KR" altLang="en-US" sz="1400" dirty="0"/>
                        <a:t>등록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제목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내용 입력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저장버튼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2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중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805771842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FAQ</a:t>
                      </a:r>
                      <a:r>
                        <a:rPr lang="ko-KR" altLang="en-US" sz="1400" dirty="0"/>
                        <a:t> 수정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제목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내용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수정버튼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2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중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39466366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192642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146" name="Picture 2" descr="C:\Users\JOHN\Desktop\bankimg\ppt\1-5 요구사항.jpg"/>
          <p:cNvPicPr>
            <a:picLocks noChangeAspect="1" noChangeArrowheads="1"/>
          </p:cNvPicPr>
          <p:nvPr/>
        </p:nvPicPr>
        <p:blipFill>
          <a:blip r:embed="rId2" cstate="print"/>
          <a:srcRect l="7210" t="8847" r="7186" b="10372"/>
          <a:stretch>
            <a:fillRect/>
          </a:stretch>
        </p:blipFill>
        <p:spPr bwMode="auto">
          <a:xfrm>
            <a:off x="1555" y="311604"/>
            <a:ext cx="12192000" cy="6057900"/>
          </a:xfrm>
          <a:prstGeom prst="rect">
            <a:avLst/>
          </a:prstGeom>
          <a:noFill/>
        </p:spPr>
      </p:pic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4961251"/>
              </p:ext>
            </p:extLst>
          </p:nvPr>
        </p:nvGraphicFramePr>
        <p:xfrm>
          <a:off x="335360" y="1697501"/>
          <a:ext cx="11517899" cy="424613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0047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1551248309"/>
                    </a:ext>
                  </a:extLst>
                </a:gridCol>
                <a:gridCol w="14401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26469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4107228603"/>
                    </a:ext>
                  </a:extLst>
                </a:gridCol>
                <a:gridCol w="864094">
                  <a:extLst>
                    <a:ext uri="{9D8B030D-6E8A-4147-A177-3AD203B41FA5}">
                      <a16:colId xmlns:a16="http://schemas.microsoft.com/office/drawing/2014/main" val="2645935875"/>
                    </a:ext>
                  </a:extLst>
                </a:gridCol>
              </a:tblGrid>
              <a:tr h="42461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유형</a:t>
                      </a:r>
                      <a:endParaRPr lang="ko-KR" altLang="en-US" sz="1300" b="1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분류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화면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상세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우선순위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중요도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5218112"/>
              </p:ext>
            </p:extLst>
          </p:nvPr>
        </p:nvGraphicFramePr>
        <p:xfrm>
          <a:off x="335360" y="2122114"/>
          <a:ext cx="11517899" cy="72008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004733">
                  <a:extLst>
                    <a:ext uri="{9D8B030D-6E8A-4147-A177-3AD203B41FA5}">
                      <a16:colId xmlns:a16="http://schemas.microsoft.com/office/drawing/2014/main" val="1027363824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885261506"/>
                    </a:ext>
                  </a:extLst>
                </a:gridCol>
                <a:gridCol w="1440160">
                  <a:extLst>
                    <a:ext uri="{9D8B030D-6E8A-4147-A177-3AD203B41FA5}">
                      <a16:colId xmlns:a16="http://schemas.microsoft.com/office/drawing/2014/main" val="304774210"/>
                    </a:ext>
                  </a:extLst>
                </a:gridCol>
                <a:gridCol w="6264696">
                  <a:extLst>
                    <a:ext uri="{9D8B030D-6E8A-4147-A177-3AD203B41FA5}">
                      <a16:colId xmlns:a16="http://schemas.microsoft.com/office/drawing/2014/main" val="743037646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3581156613"/>
                    </a:ext>
                  </a:extLst>
                </a:gridCol>
                <a:gridCol w="864094">
                  <a:extLst>
                    <a:ext uri="{9D8B030D-6E8A-4147-A177-3AD203B41FA5}">
                      <a16:colId xmlns:a16="http://schemas.microsoft.com/office/drawing/2014/main" val="284837209"/>
                    </a:ext>
                  </a:extLst>
                </a:gridCol>
              </a:tblGrid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latin typeface="고딕"/>
                        </a:rPr>
                        <a:t>상담원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atin typeface="고딕"/>
                        </a:rPr>
                        <a:t>-</a:t>
                      </a:r>
                      <a:endParaRPr lang="ko-KR" altLang="en-US" sz="1400" b="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/>
                        <a:t>문의사항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0" dirty="0"/>
                        <a:t>문의사항 목록</a:t>
                      </a:r>
                      <a:r>
                        <a:rPr lang="en-US" altLang="ko-KR" sz="1400" b="0" dirty="0"/>
                        <a:t>, </a:t>
                      </a:r>
                      <a:r>
                        <a:rPr lang="ko-KR" altLang="en-US" sz="1400" b="0" dirty="0"/>
                        <a:t>답변 여부</a:t>
                      </a:r>
                      <a:r>
                        <a:rPr lang="en-US" altLang="ko-KR" sz="1400" b="0" dirty="0"/>
                        <a:t>, </a:t>
                      </a:r>
                      <a:r>
                        <a:rPr lang="ko-KR" altLang="en-US" sz="1400" b="0" dirty="0"/>
                        <a:t>문의사항 선택</a:t>
                      </a:r>
                      <a:r>
                        <a:rPr lang="en-US" altLang="ko-KR" sz="1400" b="0" dirty="0"/>
                        <a:t>, </a:t>
                      </a:r>
                      <a:r>
                        <a:rPr lang="ko-KR" altLang="en-US" sz="1400" b="0" dirty="0"/>
                        <a:t>문의사항 답변 버튼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atin typeface="고딕"/>
                        </a:rPr>
                        <a:t>2</a:t>
                      </a:r>
                      <a:endParaRPr lang="ko-KR" altLang="en-US" sz="1400" b="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latin typeface="고딕"/>
                        </a:rPr>
                        <a:t>중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2232208473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문의사항 답변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문의사항 답변내용 작성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작성완료 버튼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2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중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3875561945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80054"/>
              </p:ext>
            </p:extLst>
          </p:nvPr>
        </p:nvGraphicFramePr>
        <p:xfrm>
          <a:off x="335359" y="2824857"/>
          <a:ext cx="11517899" cy="36004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004733">
                  <a:extLst>
                    <a:ext uri="{9D8B030D-6E8A-4147-A177-3AD203B41FA5}">
                      <a16:colId xmlns:a16="http://schemas.microsoft.com/office/drawing/2014/main" val="3637920648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2649917426"/>
                    </a:ext>
                  </a:extLst>
                </a:gridCol>
                <a:gridCol w="1440160">
                  <a:extLst>
                    <a:ext uri="{9D8B030D-6E8A-4147-A177-3AD203B41FA5}">
                      <a16:colId xmlns:a16="http://schemas.microsoft.com/office/drawing/2014/main" val="2960071960"/>
                    </a:ext>
                  </a:extLst>
                </a:gridCol>
                <a:gridCol w="6264696">
                  <a:extLst>
                    <a:ext uri="{9D8B030D-6E8A-4147-A177-3AD203B41FA5}">
                      <a16:colId xmlns:a16="http://schemas.microsoft.com/office/drawing/2014/main" val="2430569791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4118586283"/>
                    </a:ext>
                  </a:extLst>
                </a:gridCol>
                <a:gridCol w="864094">
                  <a:extLst>
                    <a:ext uri="{9D8B030D-6E8A-4147-A177-3AD203B41FA5}">
                      <a16:colId xmlns:a16="http://schemas.microsoft.com/office/drawing/2014/main" val="3609975650"/>
                    </a:ext>
                  </a:extLst>
                </a:gridCol>
              </a:tblGrid>
              <a:tr h="36004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400" b="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31474999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145793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146" name="Picture 2" descr="C:\Users\JOHN\Desktop\bankimg\ppt\1-5 요구사항.jpg"/>
          <p:cNvPicPr>
            <a:picLocks noChangeAspect="1" noChangeArrowheads="1"/>
          </p:cNvPicPr>
          <p:nvPr/>
        </p:nvPicPr>
        <p:blipFill>
          <a:blip r:embed="rId2" cstate="print"/>
          <a:srcRect l="7210" t="8847" r="7186" b="10372"/>
          <a:stretch>
            <a:fillRect/>
          </a:stretch>
        </p:blipFill>
        <p:spPr bwMode="auto">
          <a:xfrm>
            <a:off x="1555" y="311604"/>
            <a:ext cx="12192000" cy="6057900"/>
          </a:xfrm>
          <a:prstGeom prst="rect">
            <a:avLst/>
          </a:prstGeom>
          <a:noFill/>
        </p:spPr>
      </p:pic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0217626"/>
              </p:ext>
            </p:extLst>
          </p:nvPr>
        </p:nvGraphicFramePr>
        <p:xfrm>
          <a:off x="335360" y="1697501"/>
          <a:ext cx="11517899" cy="424613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0047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1551248309"/>
                    </a:ext>
                  </a:extLst>
                </a:gridCol>
                <a:gridCol w="14401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26469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4107228603"/>
                    </a:ext>
                  </a:extLst>
                </a:gridCol>
                <a:gridCol w="864094">
                  <a:extLst>
                    <a:ext uri="{9D8B030D-6E8A-4147-A177-3AD203B41FA5}">
                      <a16:colId xmlns:a16="http://schemas.microsoft.com/office/drawing/2014/main" val="2645935875"/>
                    </a:ext>
                  </a:extLst>
                </a:gridCol>
              </a:tblGrid>
              <a:tr h="42461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유형</a:t>
                      </a:r>
                      <a:endParaRPr lang="ko-KR" altLang="en-US" sz="1300" b="1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분류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화면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상세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우선순위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중요도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8828378"/>
              </p:ext>
            </p:extLst>
          </p:nvPr>
        </p:nvGraphicFramePr>
        <p:xfrm>
          <a:off x="335360" y="2081659"/>
          <a:ext cx="11517899" cy="1256096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004733">
                  <a:extLst>
                    <a:ext uri="{9D8B030D-6E8A-4147-A177-3AD203B41FA5}">
                      <a16:colId xmlns:a16="http://schemas.microsoft.com/office/drawing/2014/main" val="4253218519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1501401603"/>
                    </a:ext>
                  </a:extLst>
                </a:gridCol>
                <a:gridCol w="1440160">
                  <a:extLst>
                    <a:ext uri="{9D8B030D-6E8A-4147-A177-3AD203B41FA5}">
                      <a16:colId xmlns:a16="http://schemas.microsoft.com/office/drawing/2014/main" val="1941941282"/>
                    </a:ext>
                  </a:extLst>
                </a:gridCol>
                <a:gridCol w="6264696">
                  <a:extLst>
                    <a:ext uri="{9D8B030D-6E8A-4147-A177-3AD203B41FA5}">
                      <a16:colId xmlns:a16="http://schemas.microsoft.com/office/drawing/2014/main" val="4235583493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2494003976"/>
                    </a:ext>
                  </a:extLst>
                </a:gridCol>
                <a:gridCol w="864094">
                  <a:extLst>
                    <a:ext uri="{9D8B030D-6E8A-4147-A177-3AD203B41FA5}">
                      <a16:colId xmlns:a16="http://schemas.microsoft.com/office/drawing/2014/main" val="3831332541"/>
                    </a:ext>
                  </a:extLst>
                </a:gridCol>
              </a:tblGrid>
              <a:tr h="397690">
                <a:tc>
                  <a:txBody>
                    <a:bodyPr/>
                    <a:lstStyle/>
                    <a:p>
                      <a:pPr algn="ctr">
                        <a:lnSpc>
                          <a:spcPct val="170000"/>
                        </a:lnSpc>
                      </a:pPr>
                      <a:r>
                        <a:rPr lang="ko-KR" altLang="en-US" sz="1400" b="0" dirty="0"/>
                        <a:t>관리자</a:t>
                      </a:r>
                      <a:endParaRPr lang="en-US" sz="1400" b="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/>
                        <a:t>서버관리</a:t>
                      </a:r>
                      <a:endParaRPr lang="en-US" altLang="ko-KR" sz="1400" b="0" dirty="0"/>
                    </a:p>
                    <a:p>
                      <a:pPr algn="ctr" latinLnBrk="1"/>
                      <a:r>
                        <a:rPr lang="ko-KR" altLang="en-US" sz="1400" b="0" dirty="0">
                          <a:latin typeface="고딕"/>
                        </a:rPr>
                        <a:t>화면구성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/>
                        <a:t>서버관리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0" dirty="0"/>
                        <a:t>서버 상태 확인</a:t>
                      </a:r>
                      <a:r>
                        <a:rPr lang="en-US" altLang="ko-KR" sz="1400" b="0" dirty="0"/>
                        <a:t>, </a:t>
                      </a:r>
                      <a:r>
                        <a:rPr lang="ko-KR" altLang="en-US" sz="1400" b="0" dirty="0"/>
                        <a:t>서버 실행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atin typeface="고딕"/>
                        </a:rPr>
                        <a:t>2</a:t>
                      </a:r>
                      <a:endParaRPr lang="ko-KR" altLang="en-US" sz="1400" b="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latin typeface="고딕"/>
                        </a:rPr>
                        <a:t>중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450074459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서버 상태확인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서버이름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상태 표시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2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중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4096261388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서버 실행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서버 목록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실행 버튼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2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하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2990727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592904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err="1"/>
              <a:t>ㄴㅇㄹㄴㅇ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051" name="Picture 3" descr="C:\Users\JOHN\Desktop\bankimg\ppt\1-1.선정배경 및 동기.jpg"/>
          <p:cNvPicPr>
            <a:picLocks noChangeAspect="1" noChangeArrowheads="1"/>
          </p:cNvPicPr>
          <p:nvPr/>
        </p:nvPicPr>
        <p:blipFill>
          <a:blip r:embed="rId2" cstate="print"/>
          <a:srcRect l="6420" t="7621" r="5836" b="8550"/>
          <a:stretch>
            <a:fillRect/>
          </a:stretch>
        </p:blipFill>
        <p:spPr bwMode="auto">
          <a:xfrm>
            <a:off x="-96688" y="320166"/>
            <a:ext cx="12529392" cy="6133171"/>
          </a:xfrm>
          <a:prstGeom prst="rect">
            <a:avLst/>
          </a:prstGeom>
          <a:noFill/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8" t="1858" r="1209" b="2133"/>
          <a:stretch/>
        </p:blipFill>
        <p:spPr>
          <a:xfrm>
            <a:off x="2999656" y="2204864"/>
            <a:ext cx="5832648" cy="324036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232789" y="5580629"/>
            <a:ext cx="7416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2. ATM,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은행 지점 감소 하고 인터넷 뱅킹 사용 증가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46441E0-A2E0-4A38-A4D9-3D2207B549A9}"/>
              </a:ext>
            </a:extLst>
          </p:cNvPr>
          <p:cNvSpPr/>
          <p:nvPr/>
        </p:nvSpPr>
        <p:spPr>
          <a:xfrm>
            <a:off x="6601613" y="5974568"/>
            <a:ext cx="6096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ko-KR" sz="1100" dirty="0">
                <a:hlinkClick r:id="rId4"/>
              </a:rPr>
              <a:t>http://www.hani.co.kr/arti/economy/economy_general/909145.html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0767197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7170" name="Picture 2" descr="C:\Users\JOHN\Desktop\bankimg\ppt\2-1개발정보.jpg"/>
          <p:cNvPicPr>
            <a:picLocks noChangeAspect="1" noChangeArrowheads="1"/>
          </p:cNvPicPr>
          <p:nvPr/>
        </p:nvPicPr>
        <p:blipFill>
          <a:blip r:embed="rId2" cstate="print"/>
          <a:srcRect l="7210" t="8847" r="7186" b="10372"/>
          <a:stretch>
            <a:fillRect/>
          </a:stretch>
        </p:blipFill>
        <p:spPr bwMode="auto">
          <a:xfrm>
            <a:off x="0" y="404664"/>
            <a:ext cx="12192000" cy="6057900"/>
          </a:xfrm>
          <a:prstGeom prst="rect">
            <a:avLst/>
          </a:prstGeom>
          <a:noFill/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0F3BE34-B037-4FCC-9BCA-C372AA720CB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5456" y="4236588"/>
            <a:ext cx="1639124" cy="137820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01856D8-0D59-40FE-9B4A-7449A9A640B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798" b="18825"/>
          <a:stretch/>
        </p:blipFill>
        <p:spPr>
          <a:xfrm>
            <a:off x="5503683" y="1873783"/>
            <a:ext cx="1224135" cy="1636921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D081C876-F5DD-495F-A2EF-89C0A2855D7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3948" y="4236588"/>
            <a:ext cx="1309822" cy="1309822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71E3B054-4E0E-42B3-9090-A1B5C9DA1D9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0431" y="4313883"/>
            <a:ext cx="1309822" cy="1309822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341F6FDF-BFD5-4A10-9A41-3E08F1F0978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00" r="36184" b="18825"/>
          <a:stretch/>
        </p:blipFill>
        <p:spPr>
          <a:xfrm>
            <a:off x="7716032" y="1875466"/>
            <a:ext cx="1309822" cy="1636921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3AC8951-F1A9-4382-982A-42C7C738ECD3}"/>
              </a:ext>
            </a:extLst>
          </p:cNvPr>
          <p:cNvSpPr txBox="1"/>
          <p:nvPr/>
        </p:nvSpPr>
        <p:spPr>
          <a:xfrm>
            <a:off x="5503682" y="3614015"/>
            <a:ext cx="1224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HTML 5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C3D35B9-9BE8-449F-8DCE-BA2BB756FD72}"/>
              </a:ext>
            </a:extLst>
          </p:cNvPr>
          <p:cNvSpPr txBox="1"/>
          <p:nvPr/>
        </p:nvSpPr>
        <p:spPr>
          <a:xfrm>
            <a:off x="7962215" y="3618495"/>
            <a:ext cx="884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CSS 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62D1DE3-F904-4BD9-B3C2-E077A1236690}"/>
              </a:ext>
            </a:extLst>
          </p:cNvPr>
          <p:cNvSpPr txBox="1"/>
          <p:nvPr/>
        </p:nvSpPr>
        <p:spPr>
          <a:xfrm>
            <a:off x="7731361" y="5781447"/>
            <a:ext cx="1465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Java Script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8E58C54-71A8-410D-9852-9074A35FCC4D}"/>
              </a:ext>
            </a:extLst>
          </p:cNvPr>
          <p:cNvSpPr txBox="1"/>
          <p:nvPr/>
        </p:nvSpPr>
        <p:spPr>
          <a:xfrm>
            <a:off x="3037078" y="5739883"/>
            <a:ext cx="1620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jQuery 3.4.1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720E755-100F-4AA1-B9CB-E101C5DB795D}"/>
              </a:ext>
            </a:extLst>
          </p:cNvPr>
          <p:cNvSpPr txBox="1"/>
          <p:nvPr/>
        </p:nvSpPr>
        <p:spPr>
          <a:xfrm>
            <a:off x="5285610" y="5696793"/>
            <a:ext cx="20423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Bootstrap 4.3.1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316BA595-3EFA-4DBB-AAB3-9177DB8D57C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9531" y="2052337"/>
            <a:ext cx="883156" cy="129255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B6570C4-16A6-4813-9393-00E6D2D806E8}"/>
              </a:ext>
            </a:extLst>
          </p:cNvPr>
          <p:cNvSpPr txBox="1"/>
          <p:nvPr/>
        </p:nvSpPr>
        <p:spPr>
          <a:xfrm>
            <a:off x="3140057" y="3614299"/>
            <a:ext cx="13486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JAVA 1.8.0</a:t>
            </a:r>
          </a:p>
        </p:txBody>
      </p:sp>
    </p:spTree>
    <p:extLst>
      <p:ext uri="{BB962C8B-B14F-4D97-AF65-F5344CB8AC3E}">
        <p14:creationId xmlns:p14="http://schemas.microsoft.com/office/powerpoint/2010/main" val="26456435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7170" name="Picture 2" descr="C:\Users\JOHN\Desktop\bankimg\ppt\2-1개발정보.jpg"/>
          <p:cNvPicPr>
            <a:picLocks noChangeAspect="1" noChangeArrowheads="1"/>
          </p:cNvPicPr>
          <p:nvPr/>
        </p:nvPicPr>
        <p:blipFill>
          <a:blip r:embed="rId2" cstate="print"/>
          <a:srcRect l="7210" t="8847" r="7186" b="10372"/>
          <a:stretch>
            <a:fillRect/>
          </a:stretch>
        </p:blipFill>
        <p:spPr bwMode="auto">
          <a:xfrm>
            <a:off x="0" y="526899"/>
            <a:ext cx="12192000" cy="6057900"/>
          </a:xfrm>
          <a:prstGeom prst="rect">
            <a:avLst/>
          </a:prstGeom>
          <a:noFill/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384B318-E2F4-4B2A-8FE1-2FCA6B07239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0183" y="2346296"/>
            <a:ext cx="1652767" cy="115311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376114E-ED04-407B-B5A8-49C957832B3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096" y="4497958"/>
            <a:ext cx="1912558" cy="125195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9BE59C2-C20E-4133-BF92-2D5ED19A6C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7817" y="2276872"/>
            <a:ext cx="1525594" cy="125195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6D77220-4B76-4941-B9B3-9B46DE80F6A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7083" y="4550539"/>
            <a:ext cx="1396653" cy="94287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56036A2-B5A1-4AD0-A0B6-A4E557AF16E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2805" y="4497958"/>
            <a:ext cx="1360180" cy="94288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CCD9D6F-5607-479C-8AFE-6E6EDBFED72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8231" y="2582930"/>
            <a:ext cx="2852386" cy="670311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5930DF0A-FE49-47DB-B0F0-1DC0F69F93C3}"/>
              </a:ext>
            </a:extLst>
          </p:cNvPr>
          <p:cNvSpPr/>
          <p:nvPr/>
        </p:nvSpPr>
        <p:spPr>
          <a:xfrm>
            <a:off x="872152" y="3555849"/>
            <a:ext cx="2325188" cy="369332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MariaDB</a:t>
            </a:r>
            <a:r>
              <a:rPr lang="en-US" altLang="ko-KR" dirty="0"/>
              <a:t> 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Server</a:t>
            </a:r>
            <a:r>
              <a:rPr lang="en-US" altLang="ko-KR" dirty="0"/>
              <a:t> 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10.4</a:t>
            </a:r>
            <a:endParaRPr lang="ko-KR" alt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FDAC26F-DBEF-423E-8A87-75B51531AA50}"/>
              </a:ext>
            </a:extLst>
          </p:cNvPr>
          <p:cNvSpPr/>
          <p:nvPr/>
        </p:nvSpPr>
        <p:spPr>
          <a:xfrm>
            <a:off x="6987943" y="5783276"/>
            <a:ext cx="1822870" cy="369332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 algn="ctr"/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Windows10</a:t>
            </a:r>
            <a:r>
              <a:rPr lang="en-US" altLang="ko-KR" dirty="0"/>
              <a:t> 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Pro</a:t>
            </a:r>
            <a:endParaRPr lang="ko-KR" alt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1B44FE9-357F-4E31-8EB3-170199EE39D3}"/>
              </a:ext>
            </a:extLst>
          </p:cNvPr>
          <p:cNvSpPr/>
          <p:nvPr/>
        </p:nvSpPr>
        <p:spPr>
          <a:xfrm>
            <a:off x="8289709" y="3555849"/>
            <a:ext cx="1221809" cy="369332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 algn="ctr"/>
            <a:r>
              <a:rPr lang="en-US" altLang="ko-KR" b="1" dirty="0" err="1">
                <a:solidFill>
                  <a:schemeClr val="accent1">
                    <a:lumMod val="50000"/>
                  </a:schemeClr>
                </a:solidFill>
              </a:rPr>
              <a:t>HeidiSQL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 10.2.0.5599 64 B</a:t>
            </a:r>
            <a:endParaRPr lang="ko-KR" alt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54D0881-DFBE-41FA-B4F2-A01E6E0567A5}"/>
              </a:ext>
            </a:extLst>
          </p:cNvPr>
          <p:cNvSpPr/>
          <p:nvPr/>
        </p:nvSpPr>
        <p:spPr>
          <a:xfrm>
            <a:off x="1738125" y="5597712"/>
            <a:ext cx="21745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Adobe</a:t>
            </a:r>
            <a:r>
              <a:rPr lang="en-US" altLang="ko-KR" dirty="0"/>
              <a:t> 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Photoshop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8C08E0B-2569-4DA1-BDB9-159D8AE5EBA1}"/>
              </a:ext>
            </a:extLst>
          </p:cNvPr>
          <p:cNvSpPr/>
          <p:nvPr/>
        </p:nvSpPr>
        <p:spPr>
          <a:xfrm>
            <a:off x="4542517" y="5622753"/>
            <a:ext cx="20607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Adobe</a:t>
            </a:r>
            <a:r>
              <a:rPr lang="en-US" altLang="ko-KR" dirty="0"/>
              <a:t> 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Illustrator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CB2B1F1-8214-4986-B367-E08B6BA2217D}"/>
              </a:ext>
            </a:extLst>
          </p:cNvPr>
          <p:cNvSpPr/>
          <p:nvPr/>
        </p:nvSpPr>
        <p:spPr>
          <a:xfrm>
            <a:off x="4660985" y="3453514"/>
            <a:ext cx="16642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Eclipse 4.11.0</a:t>
            </a:r>
            <a:endParaRPr 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72009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7170" name="Picture 2" descr="C:\Users\JOHN\Desktop\bankimg\ppt\2-1개발정보.jpg"/>
          <p:cNvPicPr>
            <a:picLocks noChangeAspect="1" noChangeArrowheads="1"/>
          </p:cNvPicPr>
          <p:nvPr/>
        </p:nvPicPr>
        <p:blipFill>
          <a:blip r:embed="rId2" cstate="print"/>
          <a:srcRect l="7210" t="8847" r="7186" b="10372"/>
          <a:stretch>
            <a:fillRect/>
          </a:stretch>
        </p:blipFill>
        <p:spPr bwMode="auto">
          <a:xfrm>
            <a:off x="0" y="400050"/>
            <a:ext cx="12192000" cy="6057900"/>
          </a:xfrm>
          <a:prstGeom prst="rect">
            <a:avLst/>
          </a:prstGeom>
          <a:noFill/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3AC8951-F1A9-4382-982A-42C7C738ECD3}"/>
              </a:ext>
            </a:extLst>
          </p:cNvPr>
          <p:cNvSpPr txBox="1"/>
          <p:nvPr/>
        </p:nvSpPr>
        <p:spPr>
          <a:xfrm>
            <a:off x="5054048" y="3338747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Apache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F9EAFA2-99B8-432E-8E99-BE9307A72AE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816" y="2303547"/>
            <a:ext cx="2135560" cy="86310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57AFEF2-7F2A-4E61-9922-1BCFD6BD7C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4582" y="2195990"/>
            <a:ext cx="3431704" cy="114275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C2D9BA0-8AC6-444B-BB25-95381A755F0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8388" y="2138883"/>
            <a:ext cx="1850924" cy="1233949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01201517-2E3D-4F6E-83F1-74A80B571212}"/>
              </a:ext>
            </a:extLst>
          </p:cNvPr>
          <p:cNvSpPr txBox="1"/>
          <p:nvPr/>
        </p:nvSpPr>
        <p:spPr>
          <a:xfrm>
            <a:off x="2399712" y="3338747"/>
            <a:ext cx="17028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Tomcat v8.5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CE5E304-B0EA-4CF5-9636-AE686C400E81}"/>
              </a:ext>
            </a:extLst>
          </p:cNvPr>
          <p:cNvSpPr txBox="1"/>
          <p:nvPr/>
        </p:nvSpPr>
        <p:spPr>
          <a:xfrm>
            <a:off x="8341252" y="3361628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GitHub</a:t>
            </a:r>
          </a:p>
        </p:txBody>
      </p:sp>
    </p:spTree>
    <p:extLst>
      <p:ext uri="{BB962C8B-B14F-4D97-AF65-F5344CB8AC3E}">
        <p14:creationId xmlns:p14="http://schemas.microsoft.com/office/powerpoint/2010/main" val="34792002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8194" name="Picture 2" descr="C:\Users\JOHN\Desktop\bankimg\ppt\2-2열할분담.jpg"/>
          <p:cNvPicPr>
            <a:picLocks noChangeAspect="1" noChangeArrowheads="1"/>
          </p:cNvPicPr>
          <p:nvPr/>
        </p:nvPicPr>
        <p:blipFill>
          <a:blip r:embed="rId2" cstate="print"/>
          <a:srcRect l="6420" t="9145" r="6906" b="10074"/>
          <a:stretch>
            <a:fillRect/>
          </a:stretch>
        </p:blipFill>
        <p:spPr bwMode="auto">
          <a:xfrm>
            <a:off x="-96688" y="404664"/>
            <a:ext cx="12385376" cy="5983111"/>
          </a:xfrm>
          <a:prstGeom prst="rect">
            <a:avLst/>
          </a:prstGeom>
          <a:noFill/>
        </p:spPr>
      </p:pic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7B7B724B-96A4-41F4-AA4E-D1CD27746A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3642290"/>
              </p:ext>
            </p:extLst>
          </p:nvPr>
        </p:nvGraphicFramePr>
        <p:xfrm>
          <a:off x="1127448" y="1668110"/>
          <a:ext cx="10363200" cy="3709229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013248">
                  <a:extLst>
                    <a:ext uri="{9D8B030D-6E8A-4147-A177-3AD203B41FA5}">
                      <a16:colId xmlns:a16="http://schemas.microsoft.com/office/drawing/2014/main" val="1358334127"/>
                    </a:ext>
                  </a:extLst>
                </a:gridCol>
                <a:gridCol w="2376264">
                  <a:extLst>
                    <a:ext uri="{9D8B030D-6E8A-4147-A177-3AD203B41FA5}">
                      <a16:colId xmlns:a16="http://schemas.microsoft.com/office/drawing/2014/main" val="204646425"/>
                    </a:ext>
                  </a:extLst>
                </a:gridCol>
                <a:gridCol w="1872208">
                  <a:extLst>
                    <a:ext uri="{9D8B030D-6E8A-4147-A177-3AD203B41FA5}">
                      <a16:colId xmlns:a16="http://schemas.microsoft.com/office/drawing/2014/main" val="337540568"/>
                    </a:ext>
                  </a:extLst>
                </a:gridCol>
                <a:gridCol w="2050740">
                  <a:extLst>
                    <a:ext uri="{9D8B030D-6E8A-4147-A177-3AD203B41FA5}">
                      <a16:colId xmlns:a16="http://schemas.microsoft.com/office/drawing/2014/main" val="1643718957"/>
                    </a:ext>
                  </a:extLst>
                </a:gridCol>
                <a:gridCol w="2050740">
                  <a:extLst>
                    <a:ext uri="{9D8B030D-6E8A-4147-A177-3AD203B41FA5}">
                      <a16:colId xmlns:a16="http://schemas.microsoft.com/office/drawing/2014/main" val="1440449397"/>
                    </a:ext>
                  </a:extLst>
                </a:gridCol>
              </a:tblGrid>
              <a:tr h="536754"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/>
                        <a:t>이름</a:t>
                      </a:r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236354"/>
                  </a:ext>
                </a:extLst>
              </a:tr>
              <a:tr h="47705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박이찬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highlight>
                            <a:srgbClr val="FFFF00"/>
                          </a:highlight>
                        </a:rPr>
                        <a:t>대출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highlight>
                            <a:srgbClr val="FFFF00"/>
                          </a:highlight>
                        </a:rPr>
                        <a:t>이체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Membership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highlight>
                            <a:srgbClr val="FFFF00"/>
                          </a:highlight>
                        </a:rPr>
                        <a:t>사용자차단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4352387"/>
                  </a:ext>
                </a:extLst>
              </a:tr>
              <a:tr h="47385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노현천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highlight>
                            <a:srgbClr val="FFFF00"/>
                          </a:highlight>
                        </a:rPr>
                        <a:t>ISA</a:t>
                      </a:r>
                      <a:endParaRPr lang="ko-KR" altLang="en-US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highlight>
                            <a:srgbClr val="FFFF00"/>
                          </a:highlight>
                        </a:rPr>
                        <a:t>OTP</a:t>
                      </a:r>
                      <a:endParaRPr lang="ko-KR" altLang="en-US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highlight>
                            <a:srgbClr val="00FF00"/>
                          </a:highlight>
                        </a:rPr>
                        <a:t>회원가입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highlight>
                            <a:srgbClr val="FFFF00"/>
                          </a:highlight>
                        </a:rPr>
                        <a:t>관리자페이지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8579856"/>
                  </a:ext>
                </a:extLst>
              </a:tr>
              <a:tr h="46224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나귀태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highlight>
                            <a:srgbClr val="FFFF00"/>
                          </a:highlight>
                        </a:rPr>
                        <a:t>펀드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highlight>
                            <a:srgbClr val="FFFF00"/>
                          </a:highlight>
                        </a:rPr>
                        <a:t>1:1 </a:t>
                      </a:r>
                      <a:r>
                        <a:rPr lang="ko-KR" altLang="en-US" dirty="0">
                          <a:highlight>
                            <a:srgbClr val="FFFF00"/>
                          </a:highlight>
                        </a:rPr>
                        <a:t>채팅기능</a:t>
                      </a:r>
                      <a:endParaRPr lang="en-US" altLang="ko-KR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highlight>
                            <a:srgbClr val="00FF00"/>
                          </a:highlight>
                        </a:rPr>
                        <a:t>ID</a:t>
                      </a:r>
                      <a:r>
                        <a:rPr lang="en-US" altLang="ko-KR" baseline="0" dirty="0">
                          <a:highlight>
                            <a:srgbClr val="00FF00"/>
                          </a:highlight>
                        </a:rPr>
                        <a:t>, PW </a:t>
                      </a:r>
                      <a:r>
                        <a:rPr lang="ko-KR" altLang="en-US" baseline="0" dirty="0">
                          <a:highlight>
                            <a:srgbClr val="00FF00"/>
                          </a:highlight>
                        </a:rPr>
                        <a:t>찾기</a:t>
                      </a:r>
                      <a:r>
                        <a:rPr lang="en-US" altLang="ko-KR" dirty="0">
                          <a:highlight>
                            <a:srgbClr val="00FF00"/>
                          </a:highlight>
                        </a:rPr>
                        <a:t/>
                      </a:r>
                      <a:br>
                        <a:rPr lang="en-US" altLang="ko-KR" dirty="0">
                          <a:highlight>
                            <a:srgbClr val="00FF00"/>
                          </a:highlight>
                        </a:rPr>
                      </a:br>
                      <a:r>
                        <a:rPr lang="ko-KR" altLang="en-US" dirty="0">
                          <a:highlight>
                            <a:srgbClr val="00FF00"/>
                          </a:highlight>
                        </a:rPr>
                        <a:t>회원정보 수정</a:t>
                      </a:r>
                      <a:endParaRPr lang="en-US" altLang="ko-KR" dirty="0">
                        <a:highlight>
                          <a:srgbClr val="00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highlight>
                            <a:srgbClr val="FFFF00"/>
                          </a:highlight>
                        </a:rPr>
                        <a:t>IP</a:t>
                      </a:r>
                      <a:r>
                        <a:rPr lang="ko-KR" altLang="en-US" dirty="0">
                          <a:highlight>
                            <a:srgbClr val="FFFF00"/>
                          </a:highlight>
                        </a:rPr>
                        <a:t>차단</a:t>
                      </a:r>
                      <a:endParaRPr lang="en-US" altLang="ko-KR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473400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조은환</a:t>
                      </a:r>
                      <a:endParaRPr lang="en-US" altLang="ko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highlight>
                            <a:srgbClr val="FFFF00"/>
                          </a:highlight>
                        </a:rPr>
                        <a:t>적금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highlight>
                            <a:srgbClr val="00FFFF"/>
                          </a:highlight>
                        </a:rPr>
                        <a:t>고객센터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상품메뉴</a:t>
                      </a:r>
                      <a:r>
                        <a:rPr lang="en-US" altLang="ko-KR" dirty="0"/>
                        <a:t>)</a:t>
                      </a:r>
                      <a:r>
                        <a:rPr lang="ko-KR" altLang="en-US" dirty="0"/>
                        <a:t>검색</a:t>
                      </a:r>
                      <a:endParaRPr lang="en-US" altLang="ko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핸드폰인증창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ko-KR" altLang="en-US" dirty="0"/>
                        <a:t>모양만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en-US" altLang="ko-KR" dirty="0" err="1"/>
                        <a:t>mymenu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0898262"/>
                  </a:ext>
                </a:extLst>
              </a:tr>
              <a:tr h="5040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황동규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highlight>
                            <a:srgbClr val="FFFF00"/>
                          </a:highlight>
                        </a:rPr>
                        <a:t>예금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highlight>
                            <a:srgbClr val="FFFF00"/>
                          </a:highlight>
                        </a:rPr>
                        <a:t>조회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메일</a:t>
                      </a:r>
                      <a:r>
                        <a:rPr lang="en-US" altLang="ko-KR" dirty="0"/>
                        <a:t>)</a:t>
                      </a:r>
                      <a:r>
                        <a:rPr lang="ko-KR" altLang="en-US" dirty="0"/>
                        <a:t>알림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highlight>
                            <a:srgbClr val="FFFF00"/>
                          </a:highlight>
                        </a:rPr>
                        <a:t>계좌정보수정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59519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9218" name="Picture 2" descr="C:\Users\JOHN\Desktop\bankimg\ppt\2-3시간계획서.jpg"/>
          <p:cNvPicPr>
            <a:picLocks noChangeAspect="1" noChangeArrowheads="1"/>
          </p:cNvPicPr>
          <p:nvPr/>
        </p:nvPicPr>
        <p:blipFill>
          <a:blip r:embed="rId3" cstate="print"/>
          <a:srcRect l="7490" t="9145" r="6906" b="10074"/>
          <a:stretch>
            <a:fillRect/>
          </a:stretch>
        </p:blipFill>
        <p:spPr bwMode="auto">
          <a:xfrm>
            <a:off x="0" y="404664"/>
            <a:ext cx="12288688" cy="6057900"/>
          </a:xfrm>
          <a:prstGeom prst="rect">
            <a:avLst/>
          </a:prstGeom>
          <a:noFill/>
        </p:spPr>
      </p:pic>
      <p:pic>
        <p:nvPicPr>
          <p:cNvPr id="2050" name="Picture 2" descr="C:\Users\Administrator.Sc-201906031910\Desktop\mainppt\bankimg\table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71" t="16747" r="7143" b="16722"/>
          <a:stretch/>
        </p:blipFill>
        <p:spPr bwMode="auto">
          <a:xfrm>
            <a:off x="2135561" y="1658009"/>
            <a:ext cx="8066315" cy="4223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2" descr="C:\Users\JOHN\Desktop\bankimg\ppt\3-1유저다이어그램.jpg"/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48637" y="0"/>
            <a:ext cx="12288688" cy="6191250"/>
          </a:xfrm>
          <a:prstGeom prst="rect">
            <a:avLst/>
          </a:prstGeom>
          <a:noFill/>
        </p:spPr>
      </p:pic>
      <p:sp>
        <p:nvSpPr>
          <p:cNvPr id="82" name="직사각형 81"/>
          <p:cNvSpPr/>
          <p:nvPr/>
        </p:nvSpPr>
        <p:spPr>
          <a:xfrm>
            <a:off x="335360" y="5235458"/>
            <a:ext cx="1008000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비로그인</a:t>
            </a: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89" name="꺾인 연결선 88"/>
          <p:cNvCxnSpPr>
            <a:cxnSpLocks/>
            <a:stCxn id="82" idx="0"/>
            <a:endCxn id="18" idx="2"/>
          </p:cNvCxnSpPr>
          <p:nvPr/>
        </p:nvCxnSpPr>
        <p:spPr>
          <a:xfrm rot="16200000" flipV="1">
            <a:off x="625874" y="5021971"/>
            <a:ext cx="426085" cy="889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꺾인 연결선 92"/>
          <p:cNvCxnSpPr>
            <a:cxnSpLocks/>
            <a:stCxn id="18" idx="0"/>
            <a:endCxn id="19" idx="2"/>
          </p:cNvCxnSpPr>
          <p:nvPr/>
        </p:nvCxnSpPr>
        <p:spPr>
          <a:xfrm rot="5400000" flipH="1" flipV="1">
            <a:off x="625952" y="3965808"/>
            <a:ext cx="426085" cy="1046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DC54F4E-729A-41AB-B722-7A40D0995FD5}"/>
              </a:ext>
            </a:extLst>
          </p:cNvPr>
          <p:cNvSpPr/>
          <p:nvPr/>
        </p:nvSpPr>
        <p:spPr>
          <a:xfrm>
            <a:off x="333917" y="4179373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메인화면</a:t>
            </a: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6555553-B35F-407D-BAB2-698808B5E784}"/>
              </a:ext>
            </a:extLst>
          </p:cNvPr>
          <p:cNvSpPr/>
          <p:nvPr/>
        </p:nvSpPr>
        <p:spPr>
          <a:xfrm>
            <a:off x="334963" y="312328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로그인화면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2143271" y="2997411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아이디 찾기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1A7C5CA-3107-49CB-B084-B95E8E6A417B}"/>
              </a:ext>
            </a:extLst>
          </p:cNvPr>
          <p:cNvSpPr/>
          <p:nvPr/>
        </p:nvSpPr>
        <p:spPr>
          <a:xfrm>
            <a:off x="2143271" y="4230415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비밀번호 찾기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1EDD489-28E3-4B40-A4FC-034F161AE2F8}"/>
              </a:ext>
            </a:extLst>
          </p:cNvPr>
          <p:cNvSpPr/>
          <p:nvPr/>
        </p:nvSpPr>
        <p:spPr>
          <a:xfrm>
            <a:off x="2143271" y="1835231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3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로그인</a:t>
            </a:r>
            <a:endParaRPr lang="en-US" altLang="ko-KR" sz="1300" noProof="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1354900" y="2231231"/>
            <a:ext cx="799200" cy="2376961"/>
            <a:chOff x="1354900" y="2231231"/>
            <a:chExt cx="799200" cy="2376961"/>
          </a:xfrm>
        </p:grpSpPr>
        <p:cxnSp>
          <p:nvCxnSpPr>
            <p:cNvPr id="33" name="꺾인 연결선 100">
              <a:extLst>
                <a:ext uri="{FF2B5EF4-FFF2-40B4-BE49-F238E27FC236}">
                  <a16:creationId xmlns:a16="http://schemas.microsoft.com/office/drawing/2014/main" id="{6B549CFD-7CDB-4932-8517-DE97E3D2E2F5}"/>
                </a:ext>
              </a:extLst>
            </p:cNvPr>
            <p:cNvCxnSpPr>
              <a:cxnSpLocks/>
            </p:cNvCxnSpPr>
            <p:nvPr/>
          </p:nvCxnSpPr>
          <p:spPr>
            <a:xfrm>
              <a:off x="1354900" y="3420192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화살표 연결선 34">
              <a:extLst>
                <a:ext uri="{FF2B5EF4-FFF2-40B4-BE49-F238E27FC236}">
                  <a16:creationId xmlns:a16="http://schemas.microsoft.com/office/drawing/2014/main" id="{E66569BE-42F7-4612-A6E2-8211CFEF3C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54900" y="3410905"/>
              <a:ext cx="799200" cy="9288"/>
            </a:xfrm>
            <a:prstGeom prst="straightConnector1">
              <a:avLst/>
            </a:prstGeom>
            <a:ln w="38100" cap="flat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꺾인 연결선 100">
              <a:extLst>
                <a:ext uri="{FF2B5EF4-FFF2-40B4-BE49-F238E27FC236}">
                  <a16:creationId xmlns:a16="http://schemas.microsoft.com/office/drawing/2014/main" id="{BC894D90-80F5-47F1-A44B-8E92837C75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54900" y="2231231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3" name="꺾인 연결선 100">
            <a:extLst>
              <a:ext uri="{FF2B5EF4-FFF2-40B4-BE49-F238E27FC236}">
                <a16:creationId xmlns:a16="http://schemas.microsoft.com/office/drawing/2014/main" id="{7483D026-6687-401C-84F6-731803AF838B}"/>
              </a:ext>
            </a:extLst>
          </p:cNvPr>
          <p:cNvCxnSpPr>
            <a:cxnSpLocks/>
          </p:cNvCxnSpPr>
          <p:nvPr/>
        </p:nvCxnSpPr>
        <p:spPr>
          <a:xfrm>
            <a:off x="1352768" y="3419239"/>
            <a:ext cx="821746" cy="2335931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2171407" y="5368063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회원가입</a:t>
            </a:r>
            <a:endParaRPr kumimoji="0" lang="en-US" altLang="ko-KR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4244153" y="1835231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300" noProof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ID PW </a:t>
            </a:r>
            <a:r>
              <a:rPr lang="ko-KR" altLang="en-US" sz="1300" noProof="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확인</a:t>
            </a: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E66569BE-42F7-4612-A6E2-8211CFEF3C58}"/>
              </a:ext>
            </a:extLst>
          </p:cNvPr>
          <p:cNvCxnSpPr>
            <a:cxnSpLocks/>
          </p:cNvCxnSpPr>
          <p:nvPr/>
        </p:nvCxnSpPr>
        <p:spPr>
          <a:xfrm flipV="1">
            <a:off x="3438607" y="2209573"/>
            <a:ext cx="799200" cy="9288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>
            <a:off x="6310553" y="1789238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300" dirty="0" err="1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로그인성공</a:t>
            </a: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6310553" y="2727288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로그인실패</a:t>
            </a: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E66569BE-42F7-4612-A6E2-8211CFEF3C58}"/>
              </a:ext>
            </a:extLst>
          </p:cNvPr>
          <p:cNvCxnSpPr>
            <a:cxnSpLocks/>
          </p:cNvCxnSpPr>
          <p:nvPr/>
        </p:nvCxnSpPr>
        <p:spPr>
          <a:xfrm flipV="1">
            <a:off x="5511353" y="2194106"/>
            <a:ext cx="799200" cy="9288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꺾인 연결선 5"/>
          <p:cNvCxnSpPr/>
          <p:nvPr/>
        </p:nvCxnSpPr>
        <p:spPr>
          <a:xfrm>
            <a:off x="5511353" y="2217163"/>
            <a:ext cx="799200" cy="892057"/>
          </a:xfrm>
          <a:prstGeom prst="bentConnector3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E66569BE-42F7-4612-A6E2-8211CFEF3C58}"/>
              </a:ext>
            </a:extLst>
          </p:cNvPr>
          <p:cNvCxnSpPr>
            <a:cxnSpLocks/>
          </p:cNvCxnSpPr>
          <p:nvPr/>
        </p:nvCxnSpPr>
        <p:spPr>
          <a:xfrm flipV="1">
            <a:off x="7577753" y="2177104"/>
            <a:ext cx="799200" cy="9288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/>
          <p:cNvSpPr/>
          <p:nvPr/>
        </p:nvSpPr>
        <p:spPr>
          <a:xfrm>
            <a:off x="8433225" y="1781104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메인화면</a:t>
            </a: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E66569BE-42F7-4612-A6E2-8211CFEF3C58}"/>
              </a:ext>
            </a:extLst>
          </p:cNvPr>
          <p:cNvCxnSpPr>
            <a:cxnSpLocks/>
          </p:cNvCxnSpPr>
          <p:nvPr/>
        </p:nvCxnSpPr>
        <p:spPr>
          <a:xfrm flipV="1">
            <a:off x="7577753" y="3090981"/>
            <a:ext cx="799200" cy="9288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/>
          <p:cNvSpPr/>
          <p:nvPr/>
        </p:nvSpPr>
        <p:spPr>
          <a:xfrm>
            <a:off x="8433225" y="2727288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로그인화면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79D55BF-3DC3-4AA1-AADF-286BF6012A4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0" y="779043"/>
            <a:ext cx="935657" cy="28302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66B0849-0F1B-4A23-A6A3-A303DD51ED9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24" y="784590"/>
            <a:ext cx="4717025" cy="28740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447E722-4719-441F-A4E9-98F70840B7A7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733"/>
          <a:stretch/>
        </p:blipFill>
        <p:spPr>
          <a:xfrm>
            <a:off x="4664176" y="785908"/>
            <a:ext cx="964273" cy="289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5973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2" descr="C:\Users\JOHN\Desktop\bankimg\ppt\3-1유저다이어그램.jpg"/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48637" y="0"/>
            <a:ext cx="12288688" cy="6191250"/>
          </a:xfrm>
          <a:prstGeom prst="rect">
            <a:avLst/>
          </a:prstGeom>
          <a:noFill/>
        </p:spPr>
      </p:pic>
      <p:sp>
        <p:nvSpPr>
          <p:cNvPr id="82" name="직사각형 81"/>
          <p:cNvSpPr/>
          <p:nvPr/>
        </p:nvSpPr>
        <p:spPr>
          <a:xfrm>
            <a:off x="335360" y="5235458"/>
            <a:ext cx="1008000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비로그인</a:t>
            </a: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89" name="꺾인 연결선 88"/>
          <p:cNvCxnSpPr>
            <a:cxnSpLocks/>
            <a:stCxn id="82" idx="0"/>
            <a:endCxn id="18" idx="2"/>
          </p:cNvCxnSpPr>
          <p:nvPr/>
        </p:nvCxnSpPr>
        <p:spPr>
          <a:xfrm rot="16200000" flipV="1">
            <a:off x="625874" y="5021971"/>
            <a:ext cx="426085" cy="889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꺾인 연결선 92"/>
          <p:cNvCxnSpPr>
            <a:cxnSpLocks/>
            <a:stCxn id="18" idx="0"/>
            <a:endCxn id="19" idx="2"/>
          </p:cNvCxnSpPr>
          <p:nvPr/>
        </p:nvCxnSpPr>
        <p:spPr>
          <a:xfrm rot="5400000" flipH="1" flipV="1">
            <a:off x="625952" y="3965808"/>
            <a:ext cx="426085" cy="1046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DC54F4E-729A-41AB-B722-7A40D0995FD5}"/>
              </a:ext>
            </a:extLst>
          </p:cNvPr>
          <p:cNvSpPr/>
          <p:nvPr/>
        </p:nvSpPr>
        <p:spPr>
          <a:xfrm>
            <a:off x="333917" y="4179373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메인화면</a:t>
            </a: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6555553-B35F-407D-BAB2-698808B5E784}"/>
              </a:ext>
            </a:extLst>
          </p:cNvPr>
          <p:cNvSpPr/>
          <p:nvPr/>
        </p:nvSpPr>
        <p:spPr>
          <a:xfrm>
            <a:off x="334963" y="312328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로그인화면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2143271" y="2997411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아이디 찾기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1A7C5CA-3107-49CB-B084-B95E8E6A417B}"/>
              </a:ext>
            </a:extLst>
          </p:cNvPr>
          <p:cNvSpPr/>
          <p:nvPr/>
        </p:nvSpPr>
        <p:spPr>
          <a:xfrm>
            <a:off x="2143271" y="4230415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비밀번호 찾기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1EDD489-28E3-4B40-A4FC-034F161AE2F8}"/>
              </a:ext>
            </a:extLst>
          </p:cNvPr>
          <p:cNvSpPr/>
          <p:nvPr/>
        </p:nvSpPr>
        <p:spPr>
          <a:xfrm>
            <a:off x="2143271" y="1835231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3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로그인</a:t>
            </a:r>
            <a:endParaRPr lang="en-US" altLang="ko-KR" sz="1300" noProof="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1354900" y="2231231"/>
            <a:ext cx="799200" cy="2376961"/>
            <a:chOff x="1354900" y="2231231"/>
            <a:chExt cx="799200" cy="2376961"/>
          </a:xfrm>
        </p:grpSpPr>
        <p:cxnSp>
          <p:nvCxnSpPr>
            <p:cNvPr id="33" name="꺾인 연결선 100">
              <a:extLst>
                <a:ext uri="{FF2B5EF4-FFF2-40B4-BE49-F238E27FC236}">
                  <a16:creationId xmlns:a16="http://schemas.microsoft.com/office/drawing/2014/main" id="{6B549CFD-7CDB-4932-8517-DE97E3D2E2F5}"/>
                </a:ext>
              </a:extLst>
            </p:cNvPr>
            <p:cNvCxnSpPr>
              <a:cxnSpLocks/>
            </p:cNvCxnSpPr>
            <p:nvPr/>
          </p:nvCxnSpPr>
          <p:spPr>
            <a:xfrm>
              <a:off x="1354900" y="3420192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화살표 연결선 34">
              <a:extLst>
                <a:ext uri="{FF2B5EF4-FFF2-40B4-BE49-F238E27FC236}">
                  <a16:creationId xmlns:a16="http://schemas.microsoft.com/office/drawing/2014/main" id="{E66569BE-42F7-4612-A6E2-8211CFEF3C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54900" y="3410905"/>
              <a:ext cx="799200" cy="9288"/>
            </a:xfrm>
            <a:prstGeom prst="straightConnector1">
              <a:avLst/>
            </a:prstGeom>
            <a:ln w="38100" cap="flat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꺾인 연결선 100">
              <a:extLst>
                <a:ext uri="{FF2B5EF4-FFF2-40B4-BE49-F238E27FC236}">
                  <a16:creationId xmlns:a16="http://schemas.microsoft.com/office/drawing/2014/main" id="{BC894D90-80F5-47F1-A44B-8E92837C75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54900" y="2231231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3" name="꺾인 연결선 100">
            <a:extLst>
              <a:ext uri="{FF2B5EF4-FFF2-40B4-BE49-F238E27FC236}">
                <a16:creationId xmlns:a16="http://schemas.microsoft.com/office/drawing/2014/main" id="{7483D026-6687-401C-84F6-731803AF838B}"/>
              </a:ext>
            </a:extLst>
          </p:cNvPr>
          <p:cNvCxnSpPr>
            <a:cxnSpLocks/>
          </p:cNvCxnSpPr>
          <p:nvPr/>
        </p:nvCxnSpPr>
        <p:spPr>
          <a:xfrm>
            <a:off x="1352768" y="3419239"/>
            <a:ext cx="821746" cy="2335931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2171407" y="5368063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회원가입</a:t>
            </a:r>
            <a:endParaRPr kumimoji="0" lang="en-US" altLang="ko-KR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E66569BE-42F7-4612-A6E2-8211CFEF3C58}"/>
              </a:ext>
            </a:extLst>
          </p:cNvPr>
          <p:cNvCxnSpPr>
            <a:cxnSpLocks/>
          </p:cNvCxnSpPr>
          <p:nvPr/>
        </p:nvCxnSpPr>
        <p:spPr>
          <a:xfrm flipV="1">
            <a:off x="3438607" y="3384123"/>
            <a:ext cx="799200" cy="9288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/>
          <p:cNvSpPr/>
          <p:nvPr/>
        </p:nvSpPr>
        <p:spPr>
          <a:xfrm>
            <a:off x="4342627" y="2988123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3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본인인증</a:t>
            </a:r>
            <a:endParaRPr lang="en-US" altLang="ko-KR" sz="13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정보입력</a:t>
            </a: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66569BE-42F7-4612-A6E2-8211CFEF3C58}"/>
              </a:ext>
            </a:extLst>
          </p:cNvPr>
          <p:cNvCxnSpPr>
            <a:cxnSpLocks/>
          </p:cNvCxnSpPr>
          <p:nvPr/>
        </p:nvCxnSpPr>
        <p:spPr>
          <a:xfrm flipV="1">
            <a:off x="5609827" y="3410905"/>
            <a:ext cx="799200" cy="9288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6409027" y="3014905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정보확인</a:t>
            </a: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E66569BE-42F7-4612-A6E2-8211CFEF3C58}"/>
              </a:ext>
            </a:extLst>
          </p:cNvPr>
          <p:cNvCxnSpPr>
            <a:cxnSpLocks/>
          </p:cNvCxnSpPr>
          <p:nvPr/>
        </p:nvCxnSpPr>
        <p:spPr>
          <a:xfrm flipV="1">
            <a:off x="7676227" y="3374835"/>
            <a:ext cx="799200" cy="9288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/>
          <p:cNvSpPr/>
          <p:nvPr/>
        </p:nvSpPr>
        <p:spPr>
          <a:xfrm>
            <a:off x="8531699" y="2978835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아이디 확인</a:t>
            </a: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E66569BE-42F7-4612-A6E2-8211CFEF3C58}"/>
              </a:ext>
            </a:extLst>
          </p:cNvPr>
          <p:cNvCxnSpPr>
            <a:cxnSpLocks/>
          </p:cNvCxnSpPr>
          <p:nvPr/>
        </p:nvCxnSpPr>
        <p:spPr>
          <a:xfrm flipV="1">
            <a:off x="9841103" y="3429000"/>
            <a:ext cx="799200" cy="9288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/>
          <p:cNvSpPr/>
          <p:nvPr/>
        </p:nvSpPr>
        <p:spPr>
          <a:xfrm>
            <a:off x="10696575" y="3006971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로그인화면</a:t>
            </a: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020B9E7B-890A-4A81-BED8-FD242E31C6B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0" y="779043"/>
            <a:ext cx="935657" cy="283020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828BD523-5A2D-4B58-AD56-968C397F528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24" y="784590"/>
            <a:ext cx="4717025" cy="287408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C3967959-500A-4482-9150-EE403E5EF58A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733"/>
          <a:stretch/>
        </p:blipFill>
        <p:spPr>
          <a:xfrm>
            <a:off x="4664176" y="785908"/>
            <a:ext cx="964273" cy="289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60196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2" descr="C:\Users\JOHN\Desktop\bankimg\ppt\3-1유저다이어그램.jpg"/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76773" y="0"/>
            <a:ext cx="12288688" cy="6191250"/>
          </a:xfrm>
          <a:prstGeom prst="rect">
            <a:avLst/>
          </a:prstGeom>
          <a:noFill/>
        </p:spPr>
      </p:pic>
      <p:sp>
        <p:nvSpPr>
          <p:cNvPr id="82" name="직사각형 81"/>
          <p:cNvSpPr/>
          <p:nvPr/>
        </p:nvSpPr>
        <p:spPr>
          <a:xfrm>
            <a:off x="335360" y="5235458"/>
            <a:ext cx="1008000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비로그인</a:t>
            </a: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89" name="꺾인 연결선 88"/>
          <p:cNvCxnSpPr>
            <a:cxnSpLocks/>
            <a:stCxn id="82" idx="0"/>
            <a:endCxn id="18" idx="2"/>
          </p:cNvCxnSpPr>
          <p:nvPr/>
        </p:nvCxnSpPr>
        <p:spPr>
          <a:xfrm rot="16200000" flipV="1">
            <a:off x="625874" y="5021971"/>
            <a:ext cx="426085" cy="889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꺾인 연결선 92"/>
          <p:cNvCxnSpPr>
            <a:cxnSpLocks/>
            <a:stCxn id="18" idx="0"/>
            <a:endCxn id="19" idx="2"/>
          </p:cNvCxnSpPr>
          <p:nvPr/>
        </p:nvCxnSpPr>
        <p:spPr>
          <a:xfrm rot="5400000" flipH="1" flipV="1">
            <a:off x="625952" y="3965808"/>
            <a:ext cx="426085" cy="1046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DC54F4E-729A-41AB-B722-7A40D0995FD5}"/>
              </a:ext>
            </a:extLst>
          </p:cNvPr>
          <p:cNvSpPr/>
          <p:nvPr/>
        </p:nvSpPr>
        <p:spPr>
          <a:xfrm>
            <a:off x="333917" y="4179373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메인화면</a:t>
            </a: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6555553-B35F-407D-BAB2-698808B5E784}"/>
              </a:ext>
            </a:extLst>
          </p:cNvPr>
          <p:cNvSpPr/>
          <p:nvPr/>
        </p:nvSpPr>
        <p:spPr>
          <a:xfrm>
            <a:off x="334963" y="312328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로그인화면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2143271" y="2997411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아이디 찾기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1A7C5CA-3107-49CB-B084-B95E8E6A417B}"/>
              </a:ext>
            </a:extLst>
          </p:cNvPr>
          <p:cNvSpPr/>
          <p:nvPr/>
        </p:nvSpPr>
        <p:spPr>
          <a:xfrm>
            <a:off x="2143271" y="4230415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비밀번호</a:t>
            </a:r>
            <a:endParaRPr kumimoji="0" lang="en-US" altLang="ko-KR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재설정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1EDD489-28E3-4B40-A4FC-034F161AE2F8}"/>
              </a:ext>
            </a:extLst>
          </p:cNvPr>
          <p:cNvSpPr/>
          <p:nvPr/>
        </p:nvSpPr>
        <p:spPr>
          <a:xfrm>
            <a:off x="2143271" y="1835231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3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로그인</a:t>
            </a:r>
            <a:endParaRPr lang="en-US" altLang="ko-KR" sz="1300" noProof="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1354900" y="2231231"/>
            <a:ext cx="799200" cy="2376961"/>
            <a:chOff x="1354900" y="2231231"/>
            <a:chExt cx="799200" cy="2376961"/>
          </a:xfrm>
        </p:grpSpPr>
        <p:cxnSp>
          <p:nvCxnSpPr>
            <p:cNvPr id="33" name="꺾인 연결선 100">
              <a:extLst>
                <a:ext uri="{FF2B5EF4-FFF2-40B4-BE49-F238E27FC236}">
                  <a16:creationId xmlns:a16="http://schemas.microsoft.com/office/drawing/2014/main" id="{6B549CFD-7CDB-4932-8517-DE97E3D2E2F5}"/>
                </a:ext>
              </a:extLst>
            </p:cNvPr>
            <p:cNvCxnSpPr>
              <a:cxnSpLocks/>
            </p:cNvCxnSpPr>
            <p:nvPr/>
          </p:nvCxnSpPr>
          <p:spPr>
            <a:xfrm>
              <a:off x="1354900" y="3420192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화살표 연결선 34">
              <a:extLst>
                <a:ext uri="{FF2B5EF4-FFF2-40B4-BE49-F238E27FC236}">
                  <a16:creationId xmlns:a16="http://schemas.microsoft.com/office/drawing/2014/main" id="{E66569BE-42F7-4612-A6E2-8211CFEF3C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54900" y="3410905"/>
              <a:ext cx="799200" cy="9288"/>
            </a:xfrm>
            <a:prstGeom prst="straightConnector1">
              <a:avLst/>
            </a:prstGeom>
            <a:ln w="38100" cap="flat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꺾인 연결선 100">
              <a:extLst>
                <a:ext uri="{FF2B5EF4-FFF2-40B4-BE49-F238E27FC236}">
                  <a16:creationId xmlns:a16="http://schemas.microsoft.com/office/drawing/2014/main" id="{BC894D90-80F5-47F1-A44B-8E92837C75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54900" y="2231231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3" name="꺾인 연결선 100">
            <a:extLst>
              <a:ext uri="{FF2B5EF4-FFF2-40B4-BE49-F238E27FC236}">
                <a16:creationId xmlns:a16="http://schemas.microsoft.com/office/drawing/2014/main" id="{7483D026-6687-401C-84F6-731803AF838B}"/>
              </a:ext>
            </a:extLst>
          </p:cNvPr>
          <p:cNvCxnSpPr>
            <a:cxnSpLocks/>
          </p:cNvCxnSpPr>
          <p:nvPr/>
        </p:nvCxnSpPr>
        <p:spPr>
          <a:xfrm>
            <a:off x="1352768" y="3419239"/>
            <a:ext cx="821746" cy="2335931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2171407" y="5368063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회원가입</a:t>
            </a:r>
            <a:endParaRPr kumimoji="0" lang="en-US" altLang="ko-KR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E66569BE-42F7-4612-A6E2-8211CFEF3C58}"/>
              </a:ext>
            </a:extLst>
          </p:cNvPr>
          <p:cNvCxnSpPr>
            <a:cxnSpLocks/>
          </p:cNvCxnSpPr>
          <p:nvPr/>
        </p:nvCxnSpPr>
        <p:spPr>
          <a:xfrm flipV="1">
            <a:off x="3466743" y="4565835"/>
            <a:ext cx="799200" cy="9288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/>
          <p:cNvSpPr/>
          <p:nvPr/>
        </p:nvSpPr>
        <p:spPr>
          <a:xfrm>
            <a:off x="4286355" y="4169835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3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본인인증</a:t>
            </a:r>
            <a:endParaRPr lang="en-US" altLang="ko-KR" sz="13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정보입력</a:t>
            </a: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66569BE-42F7-4612-A6E2-8211CFEF3C58}"/>
              </a:ext>
            </a:extLst>
          </p:cNvPr>
          <p:cNvCxnSpPr>
            <a:cxnSpLocks/>
          </p:cNvCxnSpPr>
          <p:nvPr/>
        </p:nvCxnSpPr>
        <p:spPr>
          <a:xfrm flipV="1">
            <a:off x="5609827" y="4592617"/>
            <a:ext cx="799200" cy="9288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6437163" y="4196617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정보확인</a:t>
            </a: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E66569BE-42F7-4612-A6E2-8211CFEF3C58}"/>
              </a:ext>
            </a:extLst>
          </p:cNvPr>
          <p:cNvCxnSpPr>
            <a:cxnSpLocks/>
          </p:cNvCxnSpPr>
          <p:nvPr/>
        </p:nvCxnSpPr>
        <p:spPr>
          <a:xfrm flipV="1">
            <a:off x="7718431" y="4556547"/>
            <a:ext cx="799200" cy="9288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/>
          <p:cNvSpPr/>
          <p:nvPr/>
        </p:nvSpPr>
        <p:spPr>
          <a:xfrm>
            <a:off x="8559835" y="4160547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비밀번호</a:t>
            </a:r>
            <a:endParaRPr kumimoji="0" lang="en-US" altLang="ko-KR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재설정</a:t>
            </a: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E66569BE-42F7-4612-A6E2-8211CFEF3C58}"/>
              </a:ext>
            </a:extLst>
          </p:cNvPr>
          <p:cNvCxnSpPr>
            <a:cxnSpLocks/>
          </p:cNvCxnSpPr>
          <p:nvPr/>
        </p:nvCxnSpPr>
        <p:spPr>
          <a:xfrm flipV="1">
            <a:off x="9841103" y="4582560"/>
            <a:ext cx="799200" cy="9288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/>
          <p:cNvSpPr/>
          <p:nvPr/>
        </p:nvSpPr>
        <p:spPr>
          <a:xfrm>
            <a:off x="10640303" y="4180772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로그인화면</a:t>
            </a: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B5CC0D46-CF08-4D7D-8020-BAC19E371F9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0" y="779043"/>
            <a:ext cx="935657" cy="283020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BE608C5A-4729-463C-AFB5-BE7E86BC2E4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24" y="784590"/>
            <a:ext cx="4717025" cy="287408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7CEF8F29-CD67-4DC1-A403-4D4C2F9F70EC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733"/>
          <a:stretch/>
        </p:blipFill>
        <p:spPr>
          <a:xfrm>
            <a:off x="4664176" y="785908"/>
            <a:ext cx="964273" cy="289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34039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2" descr="C:\Users\JOHN\Desktop\bankimg\ppt\3-1유저다이어그램.jpg"/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48637" y="0"/>
            <a:ext cx="12288688" cy="6191250"/>
          </a:xfrm>
          <a:prstGeom prst="rect">
            <a:avLst/>
          </a:prstGeom>
          <a:noFill/>
        </p:spPr>
      </p:pic>
      <p:sp>
        <p:nvSpPr>
          <p:cNvPr id="82" name="직사각형 81"/>
          <p:cNvSpPr/>
          <p:nvPr/>
        </p:nvSpPr>
        <p:spPr>
          <a:xfrm>
            <a:off x="335360" y="5235458"/>
            <a:ext cx="1008000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비로그인</a:t>
            </a: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89" name="꺾인 연결선 88"/>
          <p:cNvCxnSpPr>
            <a:cxnSpLocks/>
            <a:stCxn id="82" idx="0"/>
            <a:endCxn id="18" idx="2"/>
          </p:cNvCxnSpPr>
          <p:nvPr/>
        </p:nvCxnSpPr>
        <p:spPr>
          <a:xfrm rot="16200000" flipV="1">
            <a:off x="625874" y="5021971"/>
            <a:ext cx="426085" cy="889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꺾인 연결선 92"/>
          <p:cNvCxnSpPr>
            <a:cxnSpLocks/>
            <a:stCxn id="18" idx="0"/>
            <a:endCxn id="19" idx="2"/>
          </p:cNvCxnSpPr>
          <p:nvPr/>
        </p:nvCxnSpPr>
        <p:spPr>
          <a:xfrm rot="5400000" flipH="1" flipV="1">
            <a:off x="625952" y="3965808"/>
            <a:ext cx="426085" cy="1046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DC54F4E-729A-41AB-B722-7A40D0995FD5}"/>
              </a:ext>
            </a:extLst>
          </p:cNvPr>
          <p:cNvSpPr/>
          <p:nvPr/>
        </p:nvSpPr>
        <p:spPr>
          <a:xfrm>
            <a:off x="333917" y="4179373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메인화면</a:t>
            </a: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6555553-B35F-407D-BAB2-698808B5E784}"/>
              </a:ext>
            </a:extLst>
          </p:cNvPr>
          <p:cNvSpPr/>
          <p:nvPr/>
        </p:nvSpPr>
        <p:spPr>
          <a:xfrm>
            <a:off x="334963" y="312328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로그인화면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2143271" y="2997411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아이디 찾기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1A7C5CA-3107-49CB-B084-B95E8E6A417B}"/>
              </a:ext>
            </a:extLst>
          </p:cNvPr>
          <p:cNvSpPr/>
          <p:nvPr/>
        </p:nvSpPr>
        <p:spPr>
          <a:xfrm>
            <a:off x="2143271" y="4230415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비밀번호 찾기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1EDD489-28E3-4B40-A4FC-034F161AE2F8}"/>
              </a:ext>
            </a:extLst>
          </p:cNvPr>
          <p:cNvSpPr/>
          <p:nvPr/>
        </p:nvSpPr>
        <p:spPr>
          <a:xfrm>
            <a:off x="2143271" y="1835231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3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로그인</a:t>
            </a:r>
            <a:endParaRPr lang="en-US" altLang="ko-KR" sz="1300" noProof="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1354900" y="2231231"/>
            <a:ext cx="799200" cy="2376961"/>
            <a:chOff x="1354900" y="2231231"/>
            <a:chExt cx="799200" cy="2376961"/>
          </a:xfrm>
        </p:grpSpPr>
        <p:cxnSp>
          <p:nvCxnSpPr>
            <p:cNvPr id="33" name="꺾인 연결선 100">
              <a:extLst>
                <a:ext uri="{FF2B5EF4-FFF2-40B4-BE49-F238E27FC236}">
                  <a16:creationId xmlns:a16="http://schemas.microsoft.com/office/drawing/2014/main" id="{6B549CFD-7CDB-4932-8517-DE97E3D2E2F5}"/>
                </a:ext>
              </a:extLst>
            </p:cNvPr>
            <p:cNvCxnSpPr>
              <a:cxnSpLocks/>
            </p:cNvCxnSpPr>
            <p:nvPr/>
          </p:nvCxnSpPr>
          <p:spPr>
            <a:xfrm>
              <a:off x="1354900" y="3420192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화살표 연결선 34">
              <a:extLst>
                <a:ext uri="{FF2B5EF4-FFF2-40B4-BE49-F238E27FC236}">
                  <a16:creationId xmlns:a16="http://schemas.microsoft.com/office/drawing/2014/main" id="{E66569BE-42F7-4612-A6E2-8211CFEF3C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54900" y="3410905"/>
              <a:ext cx="799200" cy="9288"/>
            </a:xfrm>
            <a:prstGeom prst="straightConnector1">
              <a:avLst/>
            </a:prstGeom>
            <a:ln w="38100" cap="flat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꺾인 연결선 100">
              <a:extLst>
                <a:ext uri="{FF2B5EF4-FFF2-40B4-BE49-F238E27FC236}">
                  <a16:creationId xmlns:a16="http://schemas.microsoft.com/office/drawing/2014/main" id="{BC894D90-80F5-47F1-A44B-8E92837C75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54900" y="2231231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3" name="꺾인 연결선 100">
            <a:extLst>
              <a:ext uri="{FF2B5EF4-FFF2-40B4-BE49-F238E27FC236}">
                <a16:creationId xmlns:a16="http://schemas.microsoft.com/office/drawing/2014/main" id="{7483D026-6687-401C-84F6-731803AF838B}"/>
              </a:ext>
            </a:extLst>
          </p:cNvPr>
          <p:cNvCxnSpPr>
            <a:cxnSpLocks/>
          </p:cNvCxnSpPr>
          <p:nvPr/>
        </p:nvCxnSpPr>
        <p:spPr>
          <a:xfrm>
            <a:off x="1352768" y="3419239"/>
            <a:ext cx="821746" cy="2335931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/>
          <p:cNvSpPr/>
          <p:nvPr/>
        </p:nvSpPr>
        <p:spPr>
          <a:xfrm>
            <a:off x="4281489" y="5356384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가입 정보입력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2171407" y="5368063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회원가입</a:t>
            </a:r>
            <a:endParaRPr kumimoji="0" lang="en-US" altLang="ko-KR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E66569BE-42F7-4612-A6E2-8211CFEF3C58}"/>
              </a:ext>
            </a:extLst>
          </p:cNvPr>
          <p:cNvCxnSpPr>
            <a:cxnSpLocks/>
          </p:cNvCxnSpPr>
          <p:nvPr/>
        </p:nvCxnSpPr>
        <p:spPr>
          <a:xfrm flipV="1">
            <a:off x="3475943" y="5730726"/>
            <a:ext cx="799200" cy="9288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E66569BE-42F7-4612-A6E2-8211CFEF3C58}"/>
              </a:ext>
            </a:extLst>
          </p:cNvPr>
          <p:cNvCxnSpPr>
            <a:cxnSpLocks/>
          </p:cNvCxnSpPr>
          <p:nvPr/>
        </p:nvCxnSpPr>
        <p:spPr>
          <a:xfrm flipV="1">
            <a:off x="5548689" y="5721438"/>
            <a:ext cx="799200" cy="9288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/>
          <p:cNvSpPr/>
          <p:nvPr/>
        </p:nvSpPr>
        <p:spPr>
          <a:xfrm>
            <a:off x="6388203" y="5357346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3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가입정보확인</a:t>
            </a: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E66569BE-42F7-4612-A6E2-8211CFEF3C58}"/>
              </a:ext>
            </a:extLst>
          </p:cNvPr>
          <p:cNvCxnSpPr>
            <a:cxnSpLocks/>
          </p:cNvCxnSpPr>
          <p:nvPr/>
        </p:nvCxnSpPr>
        <p:spPr>
          <a:xfrm flipV="1">
            <a:off x="7655403" y="5753346"/>
            <a:ext cx="799200" cy="9288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직사각형 49"/>
          <p:cNvSpPr/>
          <p:nvPr/>
        </p:nvSpPr>
        <p:spPr>
          <a:xfrm>
            <a:off x="8454603" y="5371471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3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가입결과</a:t>
            </a: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F94EBB29-0550-4D07-9BCA-6C6B76AC347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0" y="779043"/>
            <a:ext cx="935657" cy="28302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D4A8007A-1070-4EA4-B10F-173D43B7BD5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24" y="784590"/>
            <a:ext cx="4717025" cy="287408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E675D6C5-ADB1-4E64-A10C-FA3E0AD5AA41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733"/>
          <a:stretch/>
        </p:blipFill>
        <p:spPr>
          <a:xfrm>
            <a:off x="4664176" y="785908"/>
            <a:ext cx="964273" cy="289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57384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2" descr="C:\Users\JOHN\Desktop\bankimg\ppt\3-1유저다이어그램.jpg"/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20501" y="0"/>
            <a:ext cx="12288688" cy="6191250"/>
          </a:xfrm>
          <a:prstGeom prst="rect">
            <a:avLst/>
          </a:prstGeom>
          <a:noFill/>
        </p:spPr>
      </p:pic>
      <p:sp>
        <p:nvSpPr>
          <p:cNvPr id="83" name="직사각형 82"/>
          <p:cNvSpPr/>
          <p:nvPr/>
        </p:nvSpPr>
        <p:spPr>
          <a:xfrm>
            <a:off x="3989286" y="3041326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자동이체 조회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1A7C5CA-3107-49CB-B084-B95E8E6A417B}"/>
              </a:ext>
            </a:extLst>
          </p:cNvPr>
          <p:cNvSpPr/>
          <p:nvPr/>
        </p:nvSpPr>
        <p:spPr>
          <a:xfrm>
            <a:off x="3989286" y="4241903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지연이체 조회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1EDD489-28E3-4B40-A4FC-034F161AE2F8}"/>
              </a:ext>
            </a:extLst>
          </p:cNvPr>
          <p:cNvSpPr/>
          <p:nvPr/>
        </p:nvSpPr>
        <p:spPr>
          <a:xfrm>
            <a:off x="3989286" y="184074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예약이체 조회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C94FD6C-D7EF-492A-BB21-77EBDD8546CF}"/>
              </a:ext>
            </a:extLst>
          </p:cNvPr>
          <p:cNvGrpSpPr/>
          <p:nvPr/>
        </p:nvGrpSpPr>
        <p:grpSpPr>
          <a:xfrm>
            <a:off x="333917" y="3123288"/>
            <a:ext cx="1010154" cy="2742170"/>
            <a:chOff x="333917" y="3123288"/>
            <a:chExt cx="1010154" cy="2742170"/>
          </a:xfrm>
        </p:grpSpPr>
        <p:sp>
          <p:nvSpPr>
            <p:cNvPr id="82" name="직사각형 81"/>
            <p:cNvSpPr/>
            <p:nvPr/>
          </p:nvSpPr>
          <p:spPr>
            <a:xfrm>
              <a:off x="335360" y="5235458"/>
              <a:ext cx="1008000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회원</a:t>
              </a:r>
            </a:p>
          </p:txBody>
        </p:sp>
        <p:cxnSp>
          <p:nvCxnSpPr>
            <p:cNvPr id="89" name="꺾인 연결선 88"/>
            <p:cNvCxnSpPr>
              <a:cxnSpLocks/>
              <a:stCxn id="82" idx="0"/>
              <a:endCxn id="18" idx="2"/>
            </p:cNvCxnSpPr>
            <p:nvPr/>
          </p:nvCxnSpPr>
          <p:spPr>
            <a:xfrm rot="16200000" flipV="1">
              <a:off x="625874" y="5021971"/>
              <a:ext cx="426085" cy="889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꺾인 연결선 92"/>
            <p:cNvCxnSpPr>
              <a:cxnSpLocks/>
              <a:stCxn id="18" idx="0"/>
              <a:endCxn id="19" idx="2"/>
            </p:cNvCxnSpPr>
            <p:nvPr/>
          </p:nvCxnSpPr>
          <p:spPr>
            <a:xfrm rot="5400000" flipH="1" flipV="1">
              <a:off x="625952" y="3965808"/>
              <a:ext cx="426085" cy="1046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DC54F4E-729A-41AB-B722-7A40D0995FD5}"/>
                </a:ext>
              </a:extLst>
            </p:cNvPr>
            <p:cNvSpPr/>
            <p:nvPr/>
          </p:nvSpPr>
          <p:spPr>
            <a:xfrm>
              <a:off x="333917" y="4179373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로그인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6555553-B35F-407D-BAB2-698808B5E784}"/>
                </a:ext>
              </a:extLst>
            </p:cNvPr>
            <p:cNvSpPr/>
            <p:nvPr/>
          </p:nvSpPr>
          <p:spPr>
            <a:xfrm>
              <a:off x="334963" y="3123288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조회 </a:t>
              </a:r>
              <a:r>
                <a:rPr kumimoji="0" lang="en-US" altLang="ko-KR" sz="13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·</a:t>
              </a:r>
              <a:r>
                <a:rPr kumimoji="0" lang="ko-KR" altLang="en-US" sz="13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이체</a:t>
              </a:r>
              <a:endPara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1ECBD0C-78D9-4AEC-87AC-291C073985EB}"/>
              </a:ext>
            </a:extLst>
          </p:cNvPr>
          <p:cNvCxnSpPr>
            <a:cxnSpLocks/>
          </p:cNvCxnSpPr>
          <p:nvPr/>
        </p:nvCxnSpPr>
        <p:spPr>
          <a:xfrm flipV="1">
            <a:off x="1344071" y="3419712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2158432" y="312328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조회</a:t>
            </a:r>
            <a:endParaRPr kumimoji="0" lang="en-US" altLang="ko-KR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6A89F3B-5E6E-4948-B3E4-B41FF2D0291B}"/>
              </a:ext>
            </a:extLst>
          </p:cNvPr>
          <p:cNvGrpSpPr/>
          <p:nvPr/>
        </p:nvGrpSpPr>
        <p:grpSpPr>
          <a:xfrm>
            <a:off x="3183740" y="2231231"/>
            <a:ext cx="799200" cy="2376961"/>
            <a:chOff x="3412340" y="2231231"/>
            <a:chExt cx="799200" cy="2376961"/>
          </a:xfrm>
        </p:grpSpPr>
        <p:cxnSp>
          <p:nvCxnSpPr>
            <p:cNvPr id="39" name="꺾인 연결선 100">
              <a:extLst>
                <a:ext uri="{FF2B5EF4-FFF2-40B4-BE49-F238E27FC236}">
                  <a16:creationId xmlns:a16="http://schemas.microsoft.com/office/drawing/2014/main" id="{6B549CFD-7CDB-4932-8517-DE97E3D2E2F5}"/>
                </a:ext>
              </a:extLst>
            </p:cNvPr>
            <p:cNvCxnSpPr>
              <a:cxnSpLocks/>
            </p:cNvCxnSpPr>
            <p:nvPr/>
          </p:nvCxnSpPr>
          <p:spPr>
            <a:xfrm>
              <a:off x="3412340" y="3420192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화살표 연결선 40">
              <a:extLst>
                <a:ext uri="{FF2B5EF4-FFF2-40B4-BE49-F238E27FC236}">
                  <a16:creationId xmlns:a16="http://schemas.microsoft.com/office/drawing/2014/main" id="{E66569BE-42F7-4612-A6E2-8211CFEF3C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2340" y="3410905"/>
              <a:ext cx="799200" cy="9288"/>
            </a:xfrm>
            <a:prstGeom prst="straightConnector1">
              <a:avLst/>
            </a:prstGeom>
            <a:ln w="28194" cap="flat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꺾인 연결선 100">
              <a:extLst>
                <a:ext uri="{FF2B5EF4-FFF2-40B4-BE49-F238E27FC236}">
                  <a16:creationId xmlns:a16="http://schemas.microsoft.com/office/drawing/2014/main" id="{BC894D90-80F5-47F1-A44B-8E92837C75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2340" y="2231231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44D60988-5D8A-40AD-BE6D-87BEA79546E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24" y="769042"/>
            <a:ext cx="4757935" cy="28990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0F5AA600-9BD1-46E8-BFB9-A56DE8F8174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38" y="764704"/>
            <a:ext cx="958665" cy="289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9385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err="1"/>
              <a:t>ㄴㅇㄹㄴㅇ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051" name="Picture 3" descr="C:\Users\JOHN\Desktop\bankimg\ppt\1-1.선정배경 및 동기.jpg"/>
          <p:cNvPicPr>
            <a:picLocks noChangeAspect="1" noChangeArrowheads="1"/>
          </p:cNvPicPr>
          <p:nvPr/>
        </p:nvPicPr>
        <p:blipFill>
          <a:blip r:embed="rId2" cstate="print"/>
          <a:srcRect l="6420" t="7621" r="5836" b="8550"/>
          <a:stretch>
            <a:fillRect/>
          </a:stretch>
        </p:blipFill>
        <p:spPr bwMode="auto">
          <a:xfrm>
            <a:off x="-96688" y="320166"/>
            <a:ext cx="12529392" cy="6133171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2551703" y="5218391"/>
            <a:ext cx="7823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3.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인터넷 뱅킹의 </a:t>
            </a:r>
            <a:r>
              <a:rPr lang="ko-KR" altLang="en-US" b="1" dirty="0" err="1">
                <a:solidFill>
                  <a:schemeClr val="accent1">
                    <a:lumMod val="50000"/>
                  </a:schemeClr>
                </a:solidFill>
              </a:rPr>
              <a:t>이용량은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 늘어나고 있지만 금융상품 이용비율은 낮다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.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BED31FA-A738-460C-A778-C73B804243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3131" y="1844824"/>
            <a:ext cx="3033815" cy="2868607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6E635FA3-1807-4763-9AC6-1CC32AB71510}"/>
              </a:ext>
            </a:extLst>
          </p:cNvPr>
          <p:cNvSpPr/>
          <p:nvPr/>
        </p:nvSpPr>
        <p:spPr>
          <a:xfrm>
            <a:off x="7272300" y="5924549"/>
            <a:ext cx="794454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hlinkClick r:id="rId4"/>
              </a:rPr>
              <a:t>http://biz.newdaily.co.kr/site/data/html/2019/05/09/2019050900266.html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94283321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2" descr="C:\Users\JOHN\Desktop\bankimg\ppt\3-1유저다이어그램.jpg"/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20501" y="0"/>
            <a:ext cx="12288688" cy="6191250"/>
          </a:xfrm>
          <a:prstGeom prst="rect">
            <a:avLst/>
          </a:prstGeom>
          <a:noFill/>
        </p:spPr>
      </p:pic>
      <p:sp>
        <p:nvSpPr>
          <p:cNvPr id="83" name="직사각형 82"/>
          <p:cNvSpPr/>
          <p:nvPr/>
        </p:nvSpPr>
        <p:spPr>
          <a:xfrm>
            <a:off x="3989286" y="3041326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자동이체 조회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1A7C5CA-3107-49CB-B084-B95E8E6A417B}"/>
              </a:ext>
            </a:extLst>
          </p:cNvPr>
          <p:cNvSpPr/>
          <p:nvPr/>
        </p:nvSpPr>
        <p:spPr>
          <a:xfrm>
            <a:off x="3989286" y="4241903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지연이체 조회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1EDD489-28E3-4B40-A4FC-034F161AE2F8}"/>
              </a:ext>
            </a:extLst>
          </p:cNvPr>
          <p:cNvSpPr/>
          <p:nvPr/>
        </p:nvSpPr>
        <p:spPr>
          <a:xfrm>
            <a:off x="3989286" y="184074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예약이체 조회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C94FD6C-D7EF-492A-BB21-77EBDD8546CF}"/>
              </a:ext>
            </a:extLst>
          </p:cNvPr>
          <p:cNvGrpSpPr/>
          <p:nvPr/>
        </p:nvGrpSpPr>
        <p:grpSpPr>
          <a:xfrm>
            <a:off x="333917" y="3123288"/>
            <a:ext cx="1010154" cy="2742170"/>
            <a:chOff x="333917" y="3123288"/>
            <a:chExt cx="1010154" cy="2742170"/>
          </a:xfrm>
        </p:grpSpPr>
        <p:sp>
          <p:nvSpPr>
            <p:cNvPr id="82" name="직사각형 81"/>
            <p:cNvSpPr/>
            <p:nvPr/>
          </p:nvSpPr>
          <p:spPr>
            <a:xfrm>
              <a:off x="335360" y="5235458"/>
              <a:ext cx="1008000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회원</a:t>
              </a:r>
            </a:p>
          </p:txBody>
        </p:sp>
        <p:cxnSp>
          <p:nvCxnSpPr>
            <p:cNvPr id="89" name="꺾인 연결선 88"/>
            <p:cNvCxnSpPr>
              <a:cxnSpLocks/>
              <a:stCxn id="82" idx="0"/>
              <a:endCxn id="18" idx="2"/>
            </p:cNvCxnSpPr>
            <p:nvPr/>
          </p:nvCxnSpPr>
          <p:spPr>
            <a:xfrm rot="16200000" flipV="1">
              <a:off x="625874" y="5021971"/>
              <a:ext cx="426085" cy="889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꺾인 연결선 92"/>
            <p:cNvCxnSpPr>
              <a:cxnSpLocks/>
              <a:stCxn id="18" idx="0"/>
              <a:endCxn id="19" idx="2"/>
            </p:cNvCxnSpPr>
            <p:nvPr/>
          </p:nvCxnSpPr>
          <p:spPr>
            <a:xfrm rot="5400000" flipH="1" flipV="1">
              <a:off x="625952" y="3965808"/>
              <a:ext cx="426085" cy="1046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DC54F4E-729A-41AB-B722-7A40D0995FD5}"/>
                </a:ext>
              </a:extLst>
            </p:cNvPr>
            <p:cNvSpPr/>
            <p:nvPr/>
          </p:nvSpPr>
          <p:spPr>
            <a:xfrm>
              <a:off x="333917" y="4179373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로그인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6555553-B35F-407D-BAB2-698808B5E784}"/>
                </a:ext>
              </a:extLst>
            </p:cNvPr>
            <p:cNvSpPr/>
            <p:nvPr/>
          </p:nvSpPr>
          <p:spPr>
            <a:xfrm>
              <a:off x="334963" y="3123288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조회 </a:t>
              </a:r>
              <a:r>
                <a:rPr kumimoji="0" lang="en-US" altLang="ko-KR" sz="13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·</a:t>
              </a:r>
              <a:r>
                <a:rPr kumimoji="0" lang="ko-KR" altLang="en-US" sz="13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이체</a:t>
              </a:r>
              <a:endPara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1ECBD0C-78D9-4AEC-87AC-291C073985EB}"/>
              </a:ext>
            </a:extLst>
          </p:cNvPr>
          <p:cNvCxnSpPr>
            <a:cxnSpLocks/>
          </p:cNvCxnSpPr>
          <p:nvPr/>
        </p:nvCxnSpPr>
        <p:spPr>
          <a:xfrm flipV="1">
            <a:off x="1344071" y="3419712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2158432" y="312328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조회</a:t>
            </a:r>
            <a:endParaRPr kumimoji="0" lang="en-US" altLang="ko-KR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6A89F3B-5E6E-4948-B3E4-B41FF2D0291B}"/>
              </a:ext>
            </a:extLst>
          </p:cNvPr>
          <p:cNvGrpSpPr/>
          <p:nvPr/>
        </p:nvGrpSpPr>
        <p:grpSpPr>
          <a:xfrm>
            <a:off x="3183740" y="2231231"/>
            <a:ext cx="799200" cy="2376961"/>
            <a:chOff x="3412340" y="2231231"/>
            <a:chExt cx="799200" cy="2376961"/>
          </a:xfrm>
        </p:grpSpPr>
        <p:cxnSp>
          <p:nvCxnSpPr>
            <p:cNvPr id="39" name="꺾인 연결선 100">
              <a:extLst>
                <a:ext uri="{FF2B5EF4-FFF2-40B4-BE49-F238E27FC236}">
                  <a16:creationId xmlns:a16="http://schemas.microsoft.com/office/drawing/2014/main" id="{6B549CFD-7CDB-4932-8517-DE97E3D2E2F5}"/>
                </a:ext>
              </a:extLst>
            </p:cNvPr>
            <p:cNvCxnSpPr>
              <a:cxnSpLocks/>
            </p:cNvCxnSpPr>
            <p:nvPr/>
          </p:nvCxnSpPr>
          <p:spPr>
            <a:xfrm>
              <a:off x="3412340" y="3420192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화살표 연결선 40">
              <a:extLst>
                <a:ext uri="{FF2B5EF4-FFF2-40B4-BE49-F238E27FC236}">
                  <a16:creationId xmlns:a16="http://schemas.microsoft.com/office/drawing/2014/main" id="{E66569BE-42F7-4612-A6E2-8211CFEF3C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2340" y="3410905"/>
              <a:ext cx="799200" cy="9288"/>
            </a:xfrm>
            <a:prstGeom prst="straightConnector1">
              <a:avLst/>
            </a:prstGeom>
            <a:ln w="28194" cap="flat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꺾인 연결선 100">
              <a:extLst>
                <a:ext uri="{FF2B5EF4-FFF2-40B4-BE49-F238E27FC236}">
                  <a16:creationId xmlns:a16="http://schemas.microsoft.com/office/drawing/2014/main" id="{BC894D90-80F5-47F1-A44B-8E92837C75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2340" y="2231231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31CE89B1-F323-4AAD-A8CE-EEC3F8A29DFE}"/>
              </a:ext>
            </a:extLst>
          </p:cNvPr>
          <p:cNvGrpSpPr/>
          <p:nvPr/>
        </p:nvGrpSpPr>
        <p:grpSpPr>
          <a:xfrm>
            <a:off x="5271726" y="2255573"/>
            <a:ext cx="799200" cy="1188000"/>
            <a:chOff x="5256486" y="2255573"/>
            <a:chExt cx="799200" cy="1188000"/>
          </a:xfrm>
        </p:grpSpPr>
        <p:cxnSp>
          <p:nvCxnSpPr>
            <p:cNvPr id="47" name="꺾인 연결선 100">
              <a:extLst>
                <a:ext uri="{FF2B5EF4-FFF2-40B4-BE49-F238E27FC236}">
                  <a16:creationId xmlns:a16="http://schemas.microsoft.com/office/drawing/2014/main" id="{429DA590-0005-410A-9E95-A848E6A0CFE2}"/>
                </a:ext>
              </a:extLst>
            </p:cNvPr>
            <p:cNvCxnSpPr>
              <a:cxnSpLocks/>
            </p:cNvCxnSpPr>
            <p:nvPr/>
          </p:nvCxnSpPr>
          <p:spPr>
            <a:xfrm>
              <a:off x="5256486" y="2255573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화살표 연결선 50">
              <a:extLst>
                <a:ext uri="{FF2B5EF4-FFF2-40B4-BE49-F238E27FC236}">
                  <a16:creationId xmlns:a16="http://schemas.microsoft.com/office/drawing/2014/main" id="{13BA173E-97A0-426E-B1B9-CE7786D97129}"/>
                </a:ext>
              </a:extLst>
            </p:cNvPr>
            <p:cNvCxnSpPr>
              <a:cxnSpLocks/>
            </p:cNvCxnSpPr>
            <p:nvPr/>
          </p:nvCxnSpPr>
          <p:spPr>
            <a:xfrm>
              <a:off x="5256486" y="2261320"/>
              <a:ext cx="799200" cy="0"/>
            </a:xfrm>
            <a:prstGeom prst="straightConnector1">
              <a:avLst/>
            </a:prstGeom>
            <a:ln w="38100" cap="flat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C726D108-A4C6-4359-A681-EE37144710F8}"/>
              </a:ext>
            </a:extLst>
          </p:cNvPr>
          <p:cNvSpPr/>
          <p:nvPr/>
        </p:nvSpPr>
        <p:spPr>
          <a:xfrm>
            <a:off x="6085026" y="3041326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예약이체</a:t>
            </a:r>
            <a:endParaRPr kumimoji="0" lang="en-US" altLang="ko-KR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취소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BA5D2842-B32A-4C36-B8B1-0435685EBCE6}"/>
              </a:ext>
            </a:extLst>
          </p:cNvPr>
          <p:cNvSpPr/>
          <p:nvPr/>
        </p:nvSpPr>
        <p:spPr>
          <a:xfrm>
            <a:off x="6070958" y="184074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ko-KR" altLang="en-US" sz="13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진행중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)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예약이체</a:t>
            </a:r>
            <a:endParaRPr kumimoji="0" lang="en-US" altLang="ko-KR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조회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AC1BF937-F313-456D-B516-D3668376C4F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24" y="769042"/>
            <a:ext cx="4757935" cy="28990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96007298-AF25-4CF5-B5FC-3425E81601B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38" y="764704"/>
            <a:ext cx="958665" cy="289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73353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2" descr="C:\Users\JOHN\Desktop\bankimg\ppt\3-1유저다이어그램.jpg"/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20501" y="0"/>
            <a:ext cx="12288688" cy="6191250"/>
          </a:xfrm>
          <a:prstGeom prst="rect">
            <a:avLst/>
          </a:prstGeom>
          <a:noFill/>
        </p:spPr>
      </p:pic>
      <p:sp>
        <p:nvSpPr>
          <p:cNvPr id="83" name="직사각형 82"/>
          <p:cNvSpPr/>
          <p:nvPr/>
        </p:nvSpPr>
        <p:spPr>
          <a:xfrm>
            <a:off x="3989286" y="3041326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자동이체 조회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1A7C5CA-3107-49CB-B084-B95E8E6A417B}"/>
              </a:ext>
            </a:extLst>
          </p:cNvPr>
          <p:cNvSpPr/>
          <p:nvPr/>
        </p:nvSpPr>
        <p:spPr>
          <a:xfrm>
            <a:off x="3989286" y="4241903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지연이체 조회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1EDD489-28E3-4B40-A4FC-034F161AE2F8}"/>
              </a:ext>
            </a:extLst>
          </p:cNvPr>
          <p:cNvSpPr/>
          <p:nvPr/>
        </p:nvSpPr>
        <p:spPr>
          <a:xfrm>
            <a:off x="3989286" y="184074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예약이체 조회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C94FD6C-D7EF-492A-BB21-77EBDD8546CF}"/>
              </a:ext>
            </a:extLst>
          </p:cNvPr>
          <p:cNvGrpSpPr/>
          <p:nvPr/>
        </p:nvGrpSpPr>
        <p:grpSpPr>
          <a:xfrm>
            <a:off x="333917" y="3123288"/>
            <a:ext cx="1010154" cy="2742170"/>
            <a:chOff x="333917" y="3123288"/>
            <a:chExt cx="1010154" cy="2742170"/>
          </a:xfrm>
        </p:grpSpPr>
        <p:sp>
          <p:nvSpPr>
            <p:cNvPr id="82" name="직사각형 81"/>
            <p:cNvSpPr/>
            <p:nvPr/>
          </p:nvSpPr>
          <p:spPr>
            <a:xfrm>
              <a:off x="335360" y="5235458"/>
              <a:ext cx="1008000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회원</a:t>
              </a:r>
            </a:p>
          </p:txBody>
        </p:sp>
        <p:cxnSp>
          <p:nvCxnSpPr>
            <p:cNvPr id="89" name="꺾인 연결선 88"/>
            <p:cNvCxnSpPr>
              <a:cxnSpLocks/>
              <a:stCxn id="82" idx="0"/>
              <a:endCxn id="18" idx="2"/>
            </p:cNvCxnSpPr>
            <p:nvPr/>
          </p:nvCxnSpPr>
          <p:spPr>
            <a:xfrm rot="16200000" flipV="1">
              <a:off x="625874" y="5021971"/>
              <a:ext cx="426085" cy="889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꺾인 연결선 92"/>
            <p:cNvCxnSpPr>
              <a:cxnSpLocks/>
              <a:stCxn id="18" idx="0"/>
              <a:endCxn id="19" idx="2"/>
            </p:cNvCxnSpPr>
            <p:nvPr/>
          </p:nvCxnSpPr>
          <p:spPr>
            <a:xfrm rot="5400000" flipH="1" flipV="1">
              <a:off x="625952" y="3965808"/>
              <a:ext cx="426085" cy="1046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DC54F4E-729A-41AB-B722-7A40D0995FD5}"/>
                </a:ext>
              </a:extLst>
            </p:cNvPr>
            <p:cNvSpPr/>
            <p:nvPr/>
          </p:nvSpPr>
          <p:spPr>
            <a:xfrm>
              <a:off x="333917" y="4179373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로그인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6555553-B35F-407D-BAB2-698808B5E784}"/>
                </a:ext>
              </a:extLst>
            </p:cNvPr>
            <p:cNvSpPr/>
            <p:nvPr/>
          </p:nvSpPr>
          <p:spPr>
            <a:xfrm>
              <a:off x="334963" y="3123288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조회 </a:t>
              </a:r>
              <a:r>
                <a:rPr kumimoji="0" lang="en-US" altLang="ko-KR" sz="13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·</a:t>
              </a:r>
              <a:r>
                <a:rPr kumimoji="0" lang="ko-KR" altLang="en-US" sz="13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이체</a:t>
              </a:r>
              <a:endPara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1ECBD0C-78D9-4AEC-87AC-291C073985EB}"/>
              </a:ext>
            </a:extLst>
          </p:cNvPr>
          <p:cNvCxnSpPr>
            <a:cxnSpLocks/>
          </p:cNvCxnSpPr>
          <p:nvPr/>
        </p:nvCxnSpPr>
        <p:spPr>
          <a:xfrm flipV="1">
            <a:off x="1344071" y="3419712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2158432" y="312328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조회</a:t>
            </a:r>
            <a:endParaRPr kumimoji="0" lang="en-US" altLang="ko-KR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6A89F3B-5E6E-4948-B3E4-B41FF2D0291B}"/>
              </a:ext>
            </a:extLst>
          </p:cNvPr>
          <p:cNvGrpSpPr/>
          <p:nvPr/>
        </p:nvGrpSpPr>
        <p:grpSpPr>
          <a:xfrm>
            <a:off x="3183740" y="2231231"/>
            <a:ext cx="799200" cy="2376961"/>
            <a:chOff x="3412340" y="2231231"/>
            <a:chExt cx="799200" cy="2376961"/>
          </a:xfrm>
        </p:grpSpPr>
        <p:cxnSp>
          <p:nvCxnSpPr>
            <p:cNvPr id="39" name="꺾인 연결선 100">
              <a:extLst>
                <a:ext uri="{FF2B5EF4-FFF2-40B4-BE49-F238E27FC236}">
                  <a16:creationId xmlns:a16="http://schemas.microsoft.com/office/drawing/2014/main" id="{6B549CFD-7CDB-4932-8517-DE97E3D2E2F5}"/>
                </a:ext>
              </a:extLst>
            </p:cNvPr>
            <p:cNvCxnSpPr>
              <a:cxnSpLocks/>
            </p:cNvCxnSpPr>
            <p:nvPr/>
          </p:nvCxnSpPr>
          <p:spPr>
            <a:xfrm>
              <a:off x="3412340" y="3420192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화살표 연결선 40">
              <a:extLst>
                <a:ext uri="{FF2B5EF4-FFF2-40B4-BE49-F238E27FC236}">
                  <a16:creationId xmlns:a16="http://schemas.microsoft.com/office/drawing/2014/main" id="{E66569BE-42F7-4612-A6E2-8211CFEF3C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2340" y="3410905"/>
              <a:ext cx="799200" cy="9288"/>
            </a:xfrm>
            <a:prstGeom prst="straightConnector1">
              <a:avLst/>
            </a:prstGeom>
            <a:ln w="28194" cap="flat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꺾인 연결선 100">
              <a:extLst>
                <a:ext uri="{FF2B5EF4-FFF2-40B4-BE49-F238E27FC236}">
                  <a16:creationId xmlns:a16="http://schemas.microsoft.com/office/drawing/2014/main" id="{BC894D90-80F5-47F1-A44B-8E92837C75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2340" y="2231231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4542765-8224-4FF4-9D15-6510F286EEE5}"/>
              </a:ext>
            </a:extLst>
          </p:cNvPr>
          <p:cNvSpPr/>
          <p:nvPr/>
        </p:nvSpPr>
        <p:spPr>
          <a:xfrm>
            <a:off x="6085026" y="4212912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자동이체</a:t>
            </a:r>
            <a:endParaRPr kumimoji="0" lang="en-US" altLang="ko-KR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취소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805254D3-E02F-4B08-80FA-EF4DD7A77B98}"/>
              </a:ext>
            </a:extLst>
          </p:cNvPr>
          <p:cNvSpPr/>
          <p:nvPr/>
        </p:nvSpPr>
        <p:spPr>
          <a:xfrm>
            <a:off x="6085026" y="1840760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자동이체</a:t>
            </a:r>
            <a:endParaRPr kumimoji="0" lang="en-US" altLang="ko-KR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조회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1E789FA3-AED2-4153-AD22-04B6C32A4C4C}"/>
              </a:ext>
            </a:extLst>
          </p:cNvPr>
          <p:cNvGrpSpPr/>
          <p:nvPr/>
        </p:nvGrpSpPr>
        <p:grpSpPr>
          <a:xfrm>
            <a:off x="5279240" y="2231231"/>
            <a:ext cx="799200" cy="2376961"/>
            <a:chOff x="3183740" y="2231231"/>
            <a:chExt cx="799200" cy="2376961"/>
          </a:xfrm>
        </p:grpSpPr>
        <p:cxnSp>
          <p:nvCxnSpPr>
            <p:cNvPr id="26" name="꺾인 연결선 100">
              <a:extLst>
                <a:ext uri="{FF2B5EF4-FFF2-40B4-BE49-F238E27FC236}">
                  <a16:creationId xmlns:a16="http://schemas.microsoft.com/office/drawing/2014/main" id="{B79A481E-1339-452E-82ED-8FC351A335C1}"/>
                </a:ext>
              </a:extLst>
            </p:cNvPr>
            <p:cNvCxnSpPr>
              <a:cxnSpLocks/>
            </p:cNvCxnSpPr>
            <p:nvPr/>
          </p:nvCxnSpPr>
          <p:spPr>
            <a:xfrm>
              <a:off x="3183740" y="3420192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꺾인 연결선 100">
              <a:extLst>
                <a:ext uri="{FF2B5EF4-FFF2-40B4-BE49-F238E27FC236}">
                  <a16:creationId xmlns:a16="http://schemas.microsoft.com/office/drawing/2014/main" id="{A9A1CBF7-D7C8-4F7E-8E64-5025E7CC79A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83740" y="2231231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9" name="그림 28">
            <a:extLst>
              <a:ext uri="{FF2B5EF4-FFF2-40B4-BE49-F238E27FC236}">
                <a16:creationId xmlns:a16="http://schemas.microsoft.com/office/drawing/2014/main" id="{A63B2D8E-B504-4234-AC05-2EE5417A766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24" y="769042"/>
            <a:ext cx="4757935" cy="289900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0600E845-4ADE-4F1F-8A3C-F4DC9D5B65F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38" y="764704"/>
            <a:ext cx="958665" cy="289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36202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2" descr="C:\Users\JOHN\Desktop\bankimg\ppt\3-1유저다이어그램.jpg"/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20501" y="0"/>
            <a:ext cx="12288688" cy="6191250"/>
          </a:xfrm>
          <a:prstGeom prst="rect">
            <a:avLst/>
          </a:prstGeom>
          <a:noFill/>
        </p:spPr>
      </p:pic>
      <p:sp>
        <p:nvSpPr>
          <p:cNvPr id="83" name="직사각형 82"/>
          <p:cNvSpPr/>
          <p:nvPr/>
        </p:nvSpPr>
        <p:spPr>
          <a:xfrm>
            <a:off x="3989286" y="3041326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자동이체 조회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1A7C5CA-3107-49CB-B084-B95E8E6A417B}"/>
              </a:ext>
            </a:extLst>
          </p:cNvPr>
          <p:cNvSpPr/>
          <p:nvPr/>
        </p:nvSpPr>
        <p:spPr>
          <a:xfrm>
            <a:off x="3989286" y="4241903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지연이체 조회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1EDD489-28E3-4B40-A4FC-034F161AE2F8}"/>
              </a:ext>
            </a:extLst>
          </p:cNvPr>
          <p:cNvSpPr/>
          <p:nvPr/>
        </p:nvSpPr>
        <p:spPr>
          <a:xfrm>
            <a:off x="3989286" y="184074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예약이체 조회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C94FD6C-D7EF-492A-BB21-77EBDD8546CF}"/>
              </a:ext>
            </a:extLst>
          </p:cNvPr>
          <p:cNvGrpSpPr/>
          <p:nvPr/>
        </p:nvGrpSpPr>
        <p:grpSpPr>
          <a:xfrm>
            <a:off x="333917" y="3123288"/>
            <a:ext cx="1010154" cy="2742170"/>
            <a:chOff x="333917" y="3123288"/>
            <a:chExt cx="1010154" cy="2742170"/>
          </a:xfrm>
        </p:grpSpPr>
        <p:sp>
          <p:nvSpPr>
            <p:cNvPr id="82" name="직사각형 81"/>
            <p:cNvSpPr/>
            <p:nvPr/>
          </p:nvSpPr>
          <p:spPr>
            <a:xfrm>
              <a:off x="335360" y="5235458"/>
              <a:ext cx="1008000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회원</a:t>
              </a:r>
            </a:p>
          </p:txBody>
        </p:sp>
        <p:cxnSp>
          <p:nvCxnSpPr>
            <p:cNvPr id="89" name="꺾인 연결선 88"/>
            <p:cNvCxnSpPr>
              <a:cxnSpLocks/>
              <a:stCxn id="82" idx="0"/>
              <a:endCxn id="18" idx="2"/>
            </p:cNvCxnSpPr>
            <p:nvPr/>
          </p:nvCxnSpPr>
          <p:spPr>
            <a:xfrm rot="16200000" flipV="1">
              <a:off x="625874" y="5021971"/>
              <a:ext cx="426085" cy="889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꺾인 연결선 92"/>
            <p:cNvCxnSpPr>
              <a:cxnSpLocks/>
              <a:stCxn id="18" idx="0"/>
              <a:endCxn id="19" idx="2"/>
            </p:cNvCxnSpPr>
            <p:nvPr/>
          </p:nvCxnSpPr>
          <p:spPr>
            <a:xfrm rot="5400000" flipH="1" flipV="1">
              <a:off x="625952" y="3965808"/>
              <a:ext cx="426085" cy="1046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DC54F4E-729A-41AB-B722-7A40D0995FD5}"/>
                </a:ext>
              </a:extLst>
            </p:cNvPr>
            <p:cNvSpPr/>
            <p:nvPr/>
          </p:nvSpPr>
          <p:spPr>
            <a:xfrm>
              <a:off x="333917" y="4179373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로그인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6555553-B35F-407D-BAB2-698808B5E784}"/>
                </a:ext>
              </a:extLst>
            </p:cNvPr>
            <p:cNvSpPr/>
            <p:nvPr/>
          </p:nvSpPr>
          <p:spPr>
            <a:xfrm>
              <a:off x="334963" y="3123288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조회 </a:t>
              </a:r>
              <a:r>
                <a:rPr kumimoji="0" lang="en-US" altLang="ko-KR" sz="13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·</a:t>
              </a:r>
              <a:r>
                <a:rPr kumimoji="0" lang="ko-KR" altLang="en-US" sz="13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이체</a:t>
              </a:r>
              <a:endPara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1ECBD0C-78D9-4AEC-87AC-291C073985EB}"/>
              </a:ext>
            </a:extLst>
          </p:cNvPr>
          <p:cNvCxnSpPr>
            <a:cxnSpLocks/>
          </p:cNvCxnSpPr>
          <p:nvPr/>
        </p:nvCxnSpPr>
        <p:spPr>
          <a:xfrm flipV="1">
            <a:off x="1344071" y="3419712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2158432" y="312328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조회</a:t>
            </a:r>
            <a:endParaRPr kumimoji="0" lang="en-US" altLang="ko-KR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6A89F3B-5E6E-4948-B3E4-B41FF2D0291B}"/>
              </a:ext>
            </a:extLst>
          </p:cNvPr>
          <p:cNvGrpSpPr/>
          <p:nvPr/>
        </p:nvGrpSpPr>
        <p:grpSpPr>
          <a:xfrm>
            <a:off x="3183740" y="2231231"/>
            <a:ext cx="799200" cy="2376961"/>
            <a:chOff x="3412340" y="2231231"/>
            <a:chExt cx="799200" cy="2376961"/>
          </a:xfrm>
        </p:grpSpPr>
        <p:cxnSp>
          <p:nvCxnSpPr>
            <p:cNvPr id="39" name="꺾인 연결선 100">
              <a:extLst>
                <a:ext uri="{FF2B5EF4-FFF2-40B4-BE49-F238E27FC236}">
                  <a16:creationId xmlns:a16="http://schemas.microsoft.com/office/drawing/2014/main" id="{6B549CFD-7CDB-4932-8517-DE97E3D2E2F5}"/>
                </a:ext>
              </a:extLst>
            </p:cNvPr>
            <p:cNvCxnSpPr>
              <a:cxnSpLocks/>
            </p:cNvCxnSpPr>
            <p:nvPr/>
          </p:nvCxnSpPr>
          <p:spPr>
            <a:xfrm>
              <a:off x="3412340" y="3420192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화살표 연결선 40">
              <a:extLst>
                <a:ext uri="{FF2B5EF4-FFF2-40B4-BE49-F238E27FC236}">
                  <a16:creationId xmlns:a16="http://schemas.microsoft.com/office/drawing/2014/main" id="{E66569BE-42F7-4612-A6E2-8211CFEF3C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2340" y="3410905"/>
              <a:ext cx="799200" cy="9288"/>
            </a:xfrm>
            <a:prstGeom prst="straightConnector1">
              <a:avLst/>
            </a:prstGeom>
            <a:ln w="28194" cap="flat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꺾인 연결선 100">
              <a:extLst>
                <a:ext uri="{FF2B5EF4-FFF2-40B4-BE49-F238E27FC236}">
                  <a16:creationId xmlns:a16="http://schemas.microsoft.com/office/drawing/2014/main" id="{BC894D90-80F5-47F1-A44B-8E92837C75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2340" y="2231231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C726D108-A4C6-4359-A681-EE37144710F8}"/>
              </a:ext>
            </a:extLst>
          </p:cNvPr>
          <p:cNvSpPr/>
          <p:nvPr/>
        </p:nvSpPr>
        <p:spPr>
          <a:xfrm>
            <a:off x="6085026" y="4198622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지연이체</a:t>
            </a:r>
            <a:endParaRPr kumimoji="0" lang="en-US" altLang="ko-KR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취소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BA5D2842-B32A-4C36-B8B1-0435685EBCE6}"/>
              </a:ext>
            </a:extLst>
          </p:cNvPr>
          <p:cNvSpPr/>
          <p:nvPr/>
        </p:nvSpPr>
        <p:spPr>
          <a:xfrm>
            <a:off x="6085026" y="2998045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ko-KR" altLang="en-US" sz="13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진행중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)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지연이체</a:t>
            </a:r>
            <a:endParaRPr kumimoji="0" lang="en-US" altLang="ko-KR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조회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93FF3FCD-7BE0-4404-9593-CBF177B50DAA}"/>
              </a:ext>
            </a:extLst>
          </p:cNvPr>
          <p:cNvGrpSpPr/>
          <p:nvPr/>
        </p:nvGrpSpPr>
        <p:grpSpPr>
          <a:xfrm>
            <a:off x="5271156" y="3410905"/>
            <a:ext cx="799200" cy="1188962"/>
            <a:chOff x="5271156" y="3410905"/>
            <a:chExt cx="799200" cy="1188962"/>
          </a:xfrm>
        </p:grpSpPr>
        <p:cxnSp>
          <p:nvCxnSpPr>
            <p:cNvPr id="25" name="직선 화살표 연결선 24">
              <a:extLst>
                <a:ext uri="{FF2B5EF4-FFF2-40B4-BE49-F238E27FC236}">
                  <a16:creationId xmlns:a16="http://schemas.microsoft.com/office/drawing/2014/main" id="{79032666-37A7-40ED-A7C0-3ABD1FBAAD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71156" y="4590579"/>
              <a:ext cx="799200" cy="9288"/>
            </a:xfrm>
            <a:prstGeom prst="straightConnector1">
              <a:avLst/>
            </a:prstGeom>
            <a:ln w="28194" cap="flat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꺾인 연결선 100">
              <a:extLst>
                <a:ext uri="{FF2B5EF4-FFF2-40B4-BE49-F238E27FC236}">
                  <a16:creationId xmlns:a16="http://schemas.microsoft.com/office/drawing/2014/main" id="{C03051E1-BD7B-4A6A-B7B0-FFEFDDFA2E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71156" y="3410905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3" name="그림 22">
            <a:extLst>
              <a:ext uri="{FF2B5EF4-FFF2-40B4-BE49-F238E27FC236}">
                <a16:creationId xmlns:a16="http://schemas.microsoft.com/office/drawing/2014/main" id="{BB04DC52-6F17-4B67-B9B4-82A12B181A3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24" y="769042"/>
            <a:ext cx="4757935" cy="28990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0C1FD2F2-A9F8-420C-9A34-FC4956592E9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38" y="764704"/>
            <a:ext cx="958665" cy="289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23650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2" descr="C:\Users\JOHN\Desktop\bankimg\ppt\3-1유저다이어그램.jpg"/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20501" y="0"/>
            <a:ext cx="12288688" cy="6191250"/>
          </a:xfrm>
          <a:prstGeom prst="rect">
            <a:avLst/>
          </a:prstGeom>
          <a:noFill/>
        </p:spPr>
      </p:pic>
      <p:sp>
        <p:nvSpPr>
          <p:cNvPr id="83" name="직사각형 82"/>
          <p:cNvSpPr/>
          <p:nvPr/>
        </p:nvSpPr>
        <p:spPr>
          <a:xfrm>
            <a:off x="3989286" y="3041326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자동이체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1A7C5CA-3107-49CB-B084-B95E8E6A417B}"/>
              </a:ext>
            </a:extLst>
          </p:cNvPr>
          <p:cNvSpPr/>
          <p:nvPr/>
        </p:nvSpPr>
        <p:spPr>
          <a:xfrm>
            <a:off x="3989286" y="4241903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지연이체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1EDD489-28E3-4B40-A4FC-034F161AE2F8}"/>
              </a:ext>
            </a:extLst>
          </p:cNvPr>
          <p:cNvSpPr/>
          <p:nvPr/>
        </p:nvSpPr>
        <p:spPr>
          <a:xfrm>
            <a:off x="3989286" y="184074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예약이체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C94FD6C-D7EF-492A-BB21-77EBDD8546CF}"/>
              </a:ext>
            </a:extLst>
          </p:cNvPr>
          <p:cNvGrpSpPr/>
          <p:nvPr/>
        </p:nvGrpSpPr>
        <p:grpSpPr>
          <a:xfrm>
            <a:off x="333917" y="3123288"/>
            <a:ext cx="1010154" cy="2742170"/>
            <a:chOff x="333917" y="3123288"/>
            <a:chExt cx="1010154" cy="2742170"/>
          </a:xfrm>
        </p:grpSpPr>
        <p:sp>
          <p:nvSpPr>
            <p:cNvPr id="82" name="직사각형 81"/>
            <p:cNvSpPr/>
            <p:nvPr/>
          </p:nvSpPr>
          <p:spPr>
            <a:xfrm>
              <a:off x="335360" y="5235458"/>
              <a:ext cx="1008000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회원</a:t>
              </a:r>
            </a:p>
          </p:txBody>
        </p:sp>
        <p:cxnSp>
          <p:nvCxnSpPr>
            <p:cNvPr id="89" name="꺾인 연결선 88"/>
            <p:cNvCxnSpPr>
              <a:cxnSpLocks/>
              <a:stCxn id="82" idx="0"/>
              <a:endCxn id="18" idx="2"/>
            </p:cNvCxnSpPr>
            <p:nvPr/>
          </p:nvCxnSpPr>
          <p:spPr>
            <a:xfrm rot="16200000" flipV="1">
              <a:off x="625874" y="5021971"/>
              <a:ext cx="426085" cy="889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꺾인 연결선 92"/>
            <p:cNvCxnSpPr>
              <a:cxnSpLocks/>
              <a:stCxn id="18" idx="0"/>
              <a:endCxn id="19" idx="2"/>
            </p:cNvCxnSpPr>
            <p:nvPr/>
          </p:nvCxnSpPr>
          <p:spPr>
            <a:xfrm rot="5400000" flipH="1" flipV="1">
              <a:off x="625952" y="3965808"/>
              <a:ext cx="426085" cy="1046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DC54F4E-729A-41AB-B722-7A40D0995FD5}"/>
                </a:ext>
              </a:extLst>
            </p:cNvPr>
            <p:cNvSpPr/>
            <p:nvPr/>
          </p:nvSpPr>
          <p:spPr>
            <a:xfrm>
              <a:off x="333917" y="4179373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로그인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6555553-B35F-407D-BAB2-698808B5E784}"/>
                </a:ext>
              </a:extLst>
            </p:cNvPr>
            <p:cNvSpPr/>
            <p:nvPr/>
          </p:nvSpPr>
          <p:spPr>
            <a:xfrm>
              <a:off x="334963" y="3123288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조회 </a:t>
              </a:r>
              <a:r>
                <a:rPr kumimoji="0" lang="en-US" altLang="ko-KR" sz="13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·</a:t>
              </a:r>
              <a:r>
                <a:rPr kumimoji="0" lang="ko-KR" altLang="en-US" sz="13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이체</a:t>
              </a:r>
              <a:endPara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1ECBD0C-78D9-4AEC-87AC-291C073985EB}"/>
              </a:ext>
            </a:extLst>
          </p:cNvPr>
          <p:cNvCxnSpPr>
            <a:cxnSpLocks/>
          </p:cNvCxnSpPr>
          <p:nvPr/>
        </p:nvCxnSpPr>
        <p:spPr>
          <a:xfrm flipV="1">
            <a:off x="1344071" y="3419712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2158432" y="312328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이체</a:t>
            </a:r>
            <a:endParaRPr kumimoji="0" lang="en-US" altLang="ko-KR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6A89F3B-5E6E-4948-B3E4-B41FF2D0291B}"/>
              </a:ext>
            </a:extLst>
          </p:cNvPr>
          <p:cNvGrpSpPr/>
          <p:nvPr/>
        </p:nvGrpSpPr>
        <p:grpSpPr>
          <a:xfrm>
            <a:off x="3183740" y="2231231"/>
            <a:ext cx="799200" cy="2376961"/>
            <a:chOff x="3412340" y="2231231"/>
            <a:chExt cx="799200" cy="2376961"/>
          </a:xfrm>
        </p:grpSpPr>
        <p:cxnSp>
          <p:nvCxnSpPr>
            <p:cNvPr id="39" name="꺾인 연결선 100">
              <a:extLst>
                <a:ext uri="{FF2B5EF4-FFF2-40B4-BE49-F238E27FC236}">
                  <a16:creationId xmlns:a16="http://schemas.microsoft.com/office/drawing/2014/main" id="{6B549CFD-7CDB-4932-8517-DE97E3D2E2F5}"/>
                </a:ext>
              </a:extLst>
            </p:cNvPr>
            <p:cNvCxnSpPr>
              <a:cxnSpLocks/>
            </p:cNvCxnSpPr>
            <p:nvPr/>
          </p:nvCxnSpPr>
          <p:spPr>
            <a:xfrm>
              <a:off x="3412340" y="3420192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화살표 연결선 40">
              <a:extLst>
                <a:ext uri="{FF2B5EF4-FFF2-40B4-BE49-F238E27FC236}">
                  <a16:creationId xmlns:a16="http://schemas.microsoft.com/office/drawing/2014/main" id="{E66569BE-42F7-4612-A6E2-8211CFEF3C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2340" y="3410905"/>
              <a:ext cx="799200" cy="9288"/>
            </a:xfrm>
            <a:prstGeom prst="straightConnector1">
              <a:avLst/>
            </a:prstGeom>
            <a:ln w="28194" cap="flat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꺾인 연결선 100">
              <a:extLst>
                <a:ext uri="{FF2B5EF4-FFF2-40B4-BE49-F238E27FC236}">
                  <a16:creationId xmlns:a16="http://schemas.microsoft.com/office/drawing/2014/main" id="{BC894D90-80F5-47F1-A44B-8E92837C75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2340" y="2231231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95543A80-454A-4D36-8449-62EC7B9FB44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24" y="769042"/>
            <a:ext cx="4757935" cy="28990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7D8A775A-BA9C-4CE5-9F1D-21B00F4EE52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38" y="764704"/>
            <a:ext cx="958665" cy="289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62014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2" descr="C:\Users\JOHN\Desktop\bankimg\ppt\3-1유저다이어그램.jpg"/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20501" y="0"/>
            <a:ext cx="12288688" cy="6191250"/>
          </a:xfrm>
          <a:prstGeom prst="rect">
            <a:avLst/>
          </a:prstGeom>
          <a:noFill/>
        </p:spPr>
      </p:pic>
      <p:sp>
        <p:nvSpPr>
          <p:cNvPr id="83" name="직사각형 82"/>
          <p:cNvSpPr/>
          <p:nvPr/>
        </p:nvSpPr>
        <p:spPr>
          <a:xfrm>
            <a:off x="3989286" y="3041326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자동이체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1A7C5CA-3107-49CB-B084-B95E8E6A417B}"/>
              </a:ext>
            </a:extLst>
          </p:cNvPr>
          <p:cNvSpPr/>
          <p:nvPr/>
        </p:nvSpPr>
        <p:spPr>
          <a:xfrm>
            <a:off x="3989286" y="4241903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지연이체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1EDD489-28E3-4B40-A4FC-034F161AE2F8}"/>
              </a:ext>
            </a:extLst>
          </p:cNvPr>
          <p:cNvSpPr/>
          <p:nvPr/>
        </p:nvSpPr>
        <p:spPr>
          <a:xfrm>
            <a:off x="3989286" y="184074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예약이체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C94FD6C-D7EF-492A-BB21-77EBDD8546CF}"/>
              </a:ext>
            </a:extLst>
          </p:cNvPr>
          <p:cNvGrpSpPr/>
          <p:nvPr/>
        </p:nvGrpSpPr>
        <p:grpSpPr>
          <a:xfrm>
            <a:off x="333917" y="3123288"/>
            <a:ext cx="1010154" cy="2742170"/>
            <a:chOff x="333917" y="3123288"/>
            <a:chExt cx="1010154" cy="2742170"/>
          </a:xfrm>
        </p:grpSpPr>
        <p:sp>
          <p:nvSpPr>
            <p:cNvPr id="82" name="직사각형 81"/>
            <p:cNvSpPr/>
            <p:nvPr/>
          </p:nvSpPr>
          <p:spPr>
            <a:xfrm>
              <a:off x="335360" y="5235458"/>
              <a:ext cx="1008000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회원</a:t>
              </a:r>
            </a:p>
          </p:txBody>
        </p:sp>
        <p:cxnSp>
          <p:nvCxnSpPr>
            <p:cNvPr id="89" name="꺾인 연결선 88"/>
            <p:cNvCxnSpPr>
              <a:cxnSpLocks/>
              <a:stCxn id="82" idx="0"/>
              <a:endCxn id="18" idx="2"/>
            </p:cNvCxnSpPr>
            <p:nvPr/>
          </p:nvCxnSpPr>
          <p:spPr>
            <a:xfrm rot="16200000" flipV="1">
              <a:off x="625874" y="5021971"/>
              <a:ext cx="426085" cy="889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꺾인 연결선 92"/>
            <p:cNvCxnSpPr>
              <a:cxnSpLocks/>
              <a:stCxn id="18" idx="0"/>
              <a:endCxn id="19" idx="2"/>
            </p:cNvCxnSpPr>
            <p:nvPr/>
          </p:nvCxnSpPr>
          <p:spPr>
            <a:xfrm rot="5400000" flipH="1" flipV="1">
              <a:off x="625952" y="3965808"/>
              <a:ext cx="426085" cy="1046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DC54F4E-729A-41AB-B722-7A40D0995FD5}"/>
                </a:ext>
              </a:extLst>
            </p:cNvPr>
            <p:cNvSpPr/>
            <p:nvPr/>
          </p:nvSpPr>
          <p:spPr>
            <a:xfrm>
              <a:off x="333917" y="4179373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로그인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6555553-B35F-407D-BAB2-698808B5E784}"/>
                </a:ext>
              </a:extLst>
            </p:cNvPr>
            <p:cNvSpPr/>
            <p:nvPr/>
          </p:nvSpPr>
          <p:spPr>
            <a:xfrm>
              <a:off x="334963" y="3123288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조회 </a:t>
              </a:r>
              <a:r>
                <a:rPr kumimoji="0" lang="en-US" altLang="ko-KR" sz="13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·</a:t>
              </a:r>
              <a:r>
                <a:rPr kumimoji="0" lang="ko-KR" altLang="en-US" sz="13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이체</a:t>
              </a:r>
              <a:endPara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1ECBD0C-78D9-4AEC-87AC-291C073985EB}"/>
              </a:ext>
            </a:extLst>
          </p:cNvPr>
          <p:cNvCxnSpPr>
            <a:cxnSpLocks/>
          </p:cNvCxnSpPr>
          <p:nvPr/>
        </p:nvCxnSpPr>
        <p:spPr>
          <a:xfrm flipV="1">
            <a:off x="1344071" y="3419712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2158432" y="312328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이체</a:t>
            </a:r>
            <a:endParaRPr kumimoji="0" lang="en-US" altLang="ko-KR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6A89F3B-5E6E-4948-B3E4-B41FF2D0291B}"/>
              </a:ext>
            </a:extLst>
          </p:cNvPr>
          <p:cNvGrpSpPr/>
          <p:nvPr/>
        </p:nvGrpSpPr>
        <p:grpSpPr>
          <a:xfrm>
            <a:off x="3183740" y="2231231"/>
            <a:ext cx="799200" cy="2376961"/>
            <a:chOff x="3412340" y="2231231"/>
            <a:chExt cx="799200" cy="2376961"/>
          </a:xfrm>
        </p:grpSpPr>
        <p:cxnSp>
          <p:nvCxnSpPr>
            <p:cNvPr id="39" name="꺾인 연결선 100">
              <a:extLst>
                <a:ext uri="{FF2B5EF4-FFF2-40B4-BE49-F238E27FC236}">
                  <a16:creationId xmlns:a16="http://schemas.microsoft.com/office/drawing/2014/main" id="{6B549CFD-7CDB-4932-8517-DE97E3D2E2F5}"/>
                </a:ext>
              </a:extLst>
            </p:cNvPr>
            <p:cNvCxnSpPr>
              <a:cxnSpLocks/>
            </p:cNvCxnSpPr>
            <p:nvPr/>
          </p:nvCxnSpPr>
          <p:spPr>
            <a:xfrm>
              <a:off x="3412340" y="3420192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화살표 연결선 40">
              <a:extLst>
                <a:ext uri="{FF2B5EF4-FFF2-40B4-BE49-F238E27FC236}">
                  <a16:creationId xmlns:a16="http://schemas.microsoft.com/office/drawing/2014/main" id="{E66569BE-42F7-4612-A6E2-8211CFEF3C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2340" y="3410905"/>
              <a:ext cx="799200" cy="9288"/>
            </a:xfrm>
            <a:prstGeom prst="straightConnector1">
              <a:avLst/>
            </a:prstGeom>
            <a:ln w="28194" cap="flat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꺾인 연결선 100">
              <a:extLst>
                <a:ext uri="{FF2B5EF4-FFF2-40B4-BE49-F238E27FC236}">
                  <a16:creationId xmlns:a16="http://schemas.microsoft.com/office/drawing/2014/main" id="{BC894D90-80F5-47F1-A44B-8E92837C75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2340" y="2231231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31CE89B1-F323-4AAD-A8CE-EEC3F8A29DFE}"/>
              </a:ext>
            </a:extLst>
          </p:cNvPr>
          <p:cNvGrpSpPr/>
          <p:nvPr/>
        </p:nvGrpSpPr>
        <p:grpSpPr>
          <a:xfrm>
            <a:off x="5271726" y="2255573"/>
            <a:ext cx="799200" cy="1188000"/>
            <a:chOff x="5256486" y="2255573"/>
            <a:chExt cx="799200" cy="1188000"/>
          </a:xfrm>
        </p:grpSpPr>
        <p:cxnSp>
          <p:nvCxnSpPr>
            <p:cNvPr id="47" name="꺾인 연결선 100">
              <a:extLst>
                <a:ext uri="{FF2B5EF4-FFF2-40B4-BE49-F238E27FC236}">
                  <a16:creationId xmlns:a16="http://schemas.microsoft.com/office/drawing/2014/main" id="{429DA590-0005-410A-9E95-A848E6A0CFE2}"/>
                </a:ext>
              </a:extLst>
            </p:cNvPr>
            <p:cNvCxnSpPr>
              <a:cxnSpLocks/>
            </p:cNvCxnSpPr>
            <p:nvPr/>
          </p:nvCxnSpPr>
          <p:spPr>
            <a:xfrm>
              <a:off x="5256486" y="2255573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화살표 연결선 50">
              <a:extLst>
                <a:ext uri="{FF2B5EF4-FFF2-40B4-BE49-F238E27FC236}">
                  <a16:creationId xmlns:a16="http://schemas.microsoft.com/office/drawing/2014/main" id="{13BA173E-97A0-426E-B1B9-CE7786D97129}"/>
                </a:ext>
              </a:extLst>
            </p:cNvPr>
            <p:cNvCxnSpPr>
              <a:cxnSpLocks/>
            </p:cNvCxnSpPr>
            <p:nvPr/>
          </p:nvCxnSpPr>
          <p:spPr>
            <a:xfrm>
              <a:off x="5256486" y="2261320"/>
              <a:ext cx="799200" cy="0"/>
            </a:xfrm>
            <a:prstGeom prst="straightConnector1">
              <a:avLst/>
            </a:prstGeom>
            <a:ln w="38100" cap="flat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C726D108-A4C6-4359-A681-EE37144710F8}"/>
              </a:ext>
            </a:extLst>
          </p:cNvPr>
          <p:cNvSpPr/>
          <p:nvPr/>
        </p:nvSpPr>
        <p:spPr>
          <a:xfrm>
            <a:off x="6085026" y="3041326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예약이체</a:t>
            </a:r>
            <a:endParaRPr kumimoji="0" lang="en-US" altLang="ko-KR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처리결과</a:t>
            </a:r>
            <a:endParaRPr kumimoji="0" lang="en-US" altLang="ko-KR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조회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BA5D2842-B32A-4C36-B8B1-0435685EBCE6}"/>
              </a:ext>
            </a:extLst>
          </p:cNvPr>
          <p:cNvSpPr/>
          <p:nvPr/>
        </p:nvSpPr>
        <p:spPr>
          <a:xfrm>
            <a:off x="6085026" y="184074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3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예약이체등록</a:t>
            </a: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81DAB5C9-F10F-4D9D-97CF-27FD821A20D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24" y="769042"/>
            <a:ext cx="4757935" cy="28990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09F9EFE3-933F-4F1A-BBB6-3B3C31635F6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38" y="764704"/>
            <a:ext cx="958665" cy="289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72083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2" descr="C:\Users\JOHN\Desktop\bankimg\ppt\3-1유저다이어그램.jpg"/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20501" y="0"/>
            <a:ext cx="12288688" cy="6191250"/>
          </a:xfrm>
          <a:prstGeom prst="rect">
            <a:avLst/>
          </a:prstGeom>
          <a:noFill/>
        </p:spPr>
      </p:pic>
      <p:sp>
        <p:nvSpPr>
          <p:cNvPr id="83" name="직사각형 82"/>
          <p:cNvSpPr/>
          <p:nvPr/>
        </p:nvSpPr>
        <p:spPr>
          <a:xfrm>
            <a:off x="3989286" y="3041326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자동이체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1A7C5CA-3107-49CB-B084-B95E8E6A417B}"/>
              </a:ext>
            </a:extLst>
          </p:cNvPr>
          <p:cNvSpPr/>
          <p:nvPr/>
        </p:nvSpPr>
        <p:spPr>
          <a:xfrm>
            <a:off x="3989286" y="4241903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지연이체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1EDD489-28E3-4B40-A4FC-034F161AE2F8}"/>
              </a:ext>
            </a:extLst>
          </p:cNvPr>
          <p:cNvSpPr/>
          <p:nvPr/>
        </p:nvSpPr>
        <p:spPr>
          <a:xfrm>
            <a:off x="3989286" y="184074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예약이체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C94FD6C-D7EF-492A-BB21-77EBDD8546CF}"/>
              </a:ext>
            </a:extLst>
          </p:cNvPr>
          <p:cNvGrpSpPr/>
          <p:nvPr/>
        </p:nvGrpSpPr>
        <p:grpSpPr>
          <a:xfrm>
            <a:off x="333917" y="3123288"/>
            <a:ext cx="1010154" cy="2742170"/>
            <a:chOff x="333917" y="3123288"/>
            <a:chExt cx="1010154" cy="2742170"/>
          </a:xfrm>
        </p:grpSpPr>
        <p:sp>
          <p:nvSpPr>
            <p:cNvPr id="82" name="직사각형 81"/>
            <p:cNvSpPr/>
            <p:nvPr/>
          </p:nvSpPr>
          <p:spPr>
            <a:xfrm>
              <a:off x="335360" y="5235458"/>
              <a:ext cx="1008000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회원</a:t>
              </a:r>
            </a:p>
          </p:txBody>
        </p:sp>
        <p:cxnSp>
          <p:nvCxnSpPr>
            <p:cNvPr id="89" name="꺾인 연결선 88"/>
            <p:cNvCxnSpPr>
              <a:cxnSpLocks/>
              <a:stCxn id="82" idx="0"/>
              <a:endCxn id="18" idx="2"/>
            </p:cNvCxnSpPr>
            <p:nvPr/>
          </p:nvCxnSpPr>
          <p:spPr>
            <a:xfrm rot="16200000" flipV="1">
              <a:off x="625874" y="5021971"/>
              <a:ext cx="426085" cy="889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꺾인 연결선 92"/>
            <p:cNvCxnSpPr>
              <a:cxnSpLocks/>
              <a:stCxn id="18" idx="0"/>
              <a:endCxn id="19" idx="2"/>
            </p:cNvCxnSpPr>
            <p:nvPr/>
          </p:nvCxnSpPr>
          <p:spPr>
            <a:xfrm rot="5400000" flipH="1" flipV="1">
              <a:off x="625952" y="3965808"/>
              <a:ext cx="426085" cy="1046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DC54F4E-729A-41AB-B722-7A40D0995FD5}"/>
                </a:ext>
              </a:extLst>
            </p:cNvPr>
            <p:cNvSpPr/>
            <p:nvPr/>
          </p:nvSpPr>
          <p:spPr>
            <a:xfrm>
              <a:off x="333917" y="4179373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로그인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6555553-B35F-407D-BAB2-698808B5E784}"/>
                </a:ext>
              </a:extLst>
            </p:cNvPr>
            <p:cNvSpPr/>
            <p:nvPr/>
          </p:nvSpPr>
          <p:spPr>
            <a:xfrm>
              <a:off x="334963" y="3123288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조회 </a:t>
              </a:r>
              <a:r>
                <a:rPr kumimoji="0" lang="en-US" altLang="ko-KR" sz="13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·</a:t>
              </a:r>
              <a:r>
                <a:rPr kumimoji="0" lang="ko-KR" altLang="en-US" sz="13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이체</a:t>
              </a:r>
              <a:endPara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1ECBD0C-78D9-4AEC-87AC-291C073985EB}"/>
              </a:ext>
            </a:extLst>
          </p:cNvPr>
          <p:cNvCxnSpPr>
            <a:cxnSpLocks/>
          </p:cNvCxnSpPr>
          <p:nvPr/>
        </p:nvCxnSpPr>
        <p:spPr>
          <a:xfrm flipV="1">
            <a:off x="1344071" y="3419712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2158432" y="312328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3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이체</a:t>
            </a:r>
            <a:endParaRPr kumimoji="0" lang="en-US" altLang="ko-KR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6A89F3B-5E6E-4948-B3E4-B41FF2D0291B}"/>
              </a:ext>
            </a:extLst>
          </p:cNvPr>
          <p:cNvGrpSpPr/>
          <p:nvPr/>
        </p:nvGrpSpPr>
        <p:grpSpPr>
          <a:xfrm>
            <a:off x="3183740" y="2231231"/>
            <a:ext cx="799200" cy="2376961"/>
            <a:chOff x="3412340" y="2231231"/>
            <a:chExt cx="799200" cy="2376961"/>
          </a:xfrm>
        </p:grpSpPr>
        <p:cxnSp>
          <p:nvCxnSpPr>
            <p:cNvPr id="39" name="꺾인 연결선 100">
              <a:extLst>
                <a:ext uri="{FF2B5EF4-FFF2-40B4-BE49-F238E27FC236}">
                  <a16:creationId xmlns:a16="http://schemas.microsoft.com/office/drawing/2014/main" id="{6B549CFD-7CDB-4932-8517-DE97E3D2E2F5}"/>
                </a:ext>
              </a:extLst>
            </p:cNvPr>
            <p:cNvCxnSpPr>
              <a:cxnSpLocks/>
            </p:cNvCxnSpPr>
            <p:nvPr/>
          </p:nvCxnSpPr>
          <p:spPr>
            <a:xfrm>
              <a:off x="3412340" y="3420192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화살표 연결선 40">
              <a:extLst>
                <a:ext uri="{FF2B5EF4-FFF2-40B4-BE49-F238E27FC236}">
                  <a16:creationId xmlns:a16="http://schemas.microsoft.com/office/drawing/2014/main" id="{E66569BE-42F7-4612-A6E2-8211CFEF3C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2340" y="3410905"/>
              <a:ext cx="799200" cy="9288"/>
            </a:xfrm>
            <a:prstGeom prst="straightConnector1">
              <a:avLst/>
            </a:prstGeom>
            <a:ln w="28194" cap="flat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꺾인 연결선 100">
              <a:extLst>
                <a:ext uri="{FF2B5EF4-FFF2-40B4-BE49-F238E27FC236}">
                  <a16:creationId xmlns:a16="http://schemas.microsoft.com/office/drawing/2014/main" id="{BC894D90-80F5-47F1-A44B-8E92837C75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2340" y="2231231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61B231D-6CFA-4BA3-B5C3-60D4B60EBD17}"/>
              </a:ext>
            </a:extLst>
          </p:cNvPr>
          <p:cNvSpPr/>
          <p:nvPr/>
        </p:nvSpPr>
        <p:spPr>
          <a:xfrm>
            <a:off x="6085026" y="4212912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3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자동이체</a:t>
            </a:r>
            <a:endParaRPr lang="en-US" altLang="ko-KR" sz="13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3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처리결과</a:t>
            </a:r>
            <a:endParaRPr lang="en-US" altLang="ko-KR" sz="13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3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조회</a:t>
            </a: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A5D78E9-E1DF-4C2C-8E23-8D43D22CB2FD}"/>
              </a:ext>
            </a:extLst>
          </p:cNvPr>
          <p:cNvSpPr/>
          <p:nvPr/>
        </p:nvSpPr>
        <p:spPr>
          <a:xfrm>
            <a:off x="6085026" y="1840760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3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자동이체 등록</a:t>
            </a: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28F34307-FDD7-48A5-B003-1CA6E9C4E405}"/>
              </a:ext>
            </a:extLst>
          </p:cNvPr>
          <p:cNvGrpSpPr/>
          <p:nvPr/>
        </p:nvGrpSpPr>
        <p:grpSpPr>
          <a:xfrm>
            <a:off x="5279240" y="2231231"/>
            <a:ext cx="799200" cy="2376961"/>
            <a:chOff x="3183740" y="2231231"/>
            <a:chExt cx="799200" cy="2376961"/>
          </a:xfrm>
        </p:grpSpPr>
        <p:cxnSp>
          <p:nvCxnSpPr>
            <p:cNvPr id="26" name="꺾인 연결선 100">
              <a:extLst>
                <a:ext uri="{FF2B5EF4-FFF2-40B4-BE49-F238E27FC236}">
                  <a16:creationId xmlns:a16="http://schemas.microsoft.com/office/drawing/2014/main" id="{6160510A-B9C9-4BB3-909C-90A10E04FF65}"/>
                </a:ext>
              </a:extLst>
            </p:cNvPr>
            <p:cNvCxnSpPr>
              <a:cxnSpLocks/>
            </p:cNvCxnSpPr>
            <p:nvPr/>
          </p:nvCxnSpPr>
          <p:spPr>
            <a:xfrm>
              <a:off x="3183740" y="3420192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꺾인 연결선 100">
              <a:extLst>
                <a:ext uri="{FF2B5EF4-FFF2-40B4-BE49-F238E27FC236}">
                  <a16:creationId xmlns:a16="http://schemas.microsoft.com/office/drawing/2014/main" id="{0CE6BD39-21F2-4A43-8ACF-434521689D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83740" y="2231231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9" name="그림 28">
            <a:extLst>
              <a:ext uri="{FF2B5EF4-FFF2-40B4-BE49-F238E27FC236}">
                <a16:creationId xmlns:a16="http://schemas.microsoft.com/office/drawing/2014/main" id="{56F8DFD5-A8F0-431B-9EA7-F073AB591EC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24" y="769042"/>
            <a:ext cx="4757935" cy="289900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A64F2C63-161F-408B-846D-6B227E93E3A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38" y="764704"/>
            <a:ext cx="958665" cy="289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37607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2" descr="C:\Users\JOHN\Desktop\bankimg\ppt\3-1유저다이어그램.jpg"/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20501" y="0"/>
            <a:ext cx="12288688" cy="6191250"/>
          </a:xfrm>
          <a:prstGeom prst="rect">
            <a:avLst/>
          </a:prstGeom>
          <a:noFill/>
        </p:spPr>
      </p:pic>
      <p:sp>
        <p:nvSpPr>
          <p:cNvPr id="83" name="직사각형 82"/>
          <p:cNvSpPr/>
          <p:nvPr/>
        </p:nvSpPr>
        <p:spPr>
          <a:xfrm>
            <a:off x="3989286" y="3041326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자동이체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1A7C5CA-3107-49CB-B084-B95E8E6A417B}"/>
              </a:ext>
            </a:extLst>
          </p:cNvPr>
          <p:cNvSpPr/>
          <p:nvPr/>
        </p:nvSpPr>
        <p:spPr>
          <a:xfrm>
            <a:off x="3989286" y="4241903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지연이체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1EDD489-28E3-4B40-A4FC-034F161AE2F8}"/>
              </a:ext>
            </a:extLst>
          </p:cNvPr>
          <p:cNvSpPr/>
          <p:nvPr/>
        </p:nvSpPr>
        <p:spPr>
          <a:xfrm>
            <a:off x="3989286" y="184074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예약이체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C94FD6C-D7EF-492A-BB21-77EBDD8546CF}"/>
              </a:ext>
            </a:extLst>
          </p:cNvPr>
          <p:cNvGrpSpPr/>
          <p:nvPr/>
        </p:nvGrpSpPr>
        <p:grpSpPr>
          <a:xfrm>
            <a:off x="333917" y="3123288"/>
            <a:ext cx="1010154" cy="2742170"/>
            <a:chOff x="333917" y="3123288"/>
            <a:chExt cx="1010154" cy="2742170"/>
          </a:xfrm>
        </p:grpSpPr>
        <p:sp>
          <p:nvSpPr>
            <p:cNvPr id="82" name="직사각형 81"/>
            <p:cNvSpPr/>
            <p:nvPr/>
          </p:nvSpPr>
          <p:spPr>
            <a:xfrm>
              <a:off x="335360" y="5235458"/>
              <a:ext cx="1008000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회원</a:t>
              </a:r>
            </a:p>
          </p:txBody>
        </p:sp>
        <p:cxnSp>
          <p:nvCxnSpPr>
            <p:cNvPr id="89" name="꺾인 연결선 88"/>
            <p:cNvCxnSpPr>
              <a:cxnSpLocks/>
              <a:stCxn id="82" idx="0"/>
              <a:endCxn id="18" idx="2"/>
            </p:cNvCxnSpPr>
            <p:nvPr/>
          </p:nvCxnSpPr>
          <p:spPr>
            <a:xfrm rot="16200000" flipV="1">
              <a:off x="625874" y="5021971"/>
              <a:ext cx="426085" cy="889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꺾인 연결선 92"/>
            <p:cNvCxnSpPr>
              <a:cxnSpLocks/>
              <a:stCxn id="18" idx="0"/>
              <a:endCxn id="19" idx="2"/>
            </p:cNvCxnSpPr>
            <p:nvPr/>
          </p:nvCxnSpPr>
          <p:spPr>
            <a:xfrm rot="5400000" flipH="1" flipV="1">
              <a:off x="625952" y="3965808"/>
              <a:ext cx="426085" cy="1046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DC54F4E-729A-41AB-B722-7A40D0995FD5}"/>
                </a:ext>
              </a:extLst>
            </p:cNvPr>
            <p:cNvSpPr/>
            <p:nvPr/>
          </p:nvSpPr>
          <p:spPr>
            <a:xfrm>
              <a:off x="333917" y="4179373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로그인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6555553-B35F-407D-BAB2-698808B5E784}"/>
                </a:ext>
              </a:extLst>
            </p:cNvPr>
            <p:cNvSpPr/>
            <p:nvPr/>
          </p:nvSpPr>
          <p:spPr>
            <a:xfrm>
              <a:off x="334963" y="3123288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조회 </a:t>
              </a:r>
              <a:r>
                <a:rPr kumimoji="0" lang="en-US" altLang="ko-KR" sz="13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·</a:t>
              </a:r>
              <a:r>
                <a:rPr kumimoji="0" lang="ko-KR" altLang="en-US" sz="13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이체</a:t>
              </a:r>
              <a:endPara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1ECBD0C-78D9-4AEC-87AC-291C073985EB}"/>
              </a:ext>
            </a:extLst>
          </p:cNvPr>
          <p:cNvCxnSpPr>
            <a:cxnSpLocks/>
          </p:cNvCxnSpPr>
          <p:nvPr/>
        </p:nvCxnSpPr>
        <p:spPr>
          <a:xfrm flipV="1">
            <a:off x="1344071" y="3419712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2158432" y="312328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이체</a:t>
            </a:r>
            <a:endParaRPr kumimoji="0" lang="en-US" altLang="ko-KR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6A89F3B-5E6E-4948-B3E4-B41FF2D0291B}"/>
              </a:ext>
            </a:extLst>
          </p:cNvPr>
          <p:cNvGrpSpPr/>
          <p:nvPr/>
        </p:nvGrpSpPr>
        <p:grpSpPr>
          <a:xfrm>
            <a:off x="3183740" y="2231231"/>
            <a:ext cx="799200" cy="2376961"/>
            <a:chOff x="3412340" y="2231231"/>
            <a:chExt cx="799200" cy="2376961"/>
          </a:xfrm>
        </p:grpSpPr>
        <p:cxnSp>
          <p:nvCxnSpPr>
            <p:cNvPr id="39" name="꺾인 연결선 100">
              <a:extLst>
                <a:ext uri="{FF2B5EF4-FFF2-40B4-BE49-F238E27FC236}">
                  <a16:creationId xmlns:a16="http://schemas.microsoft.com/office/drawing/2014/main" id="{6B549CFD-7CDB-4932-8517-DE97E3D2E2F5}"/>
                </a:ext>
              </a:extLst>
            </p:cNvPr>
            <p:cNvCxnSpPr>
              <a:cxnSpLocks/>
            </p:cNvCxnSpPr>
            <p:nvPr/>
          </p:nvCxnSpPr>
          <p:spPr>
            <a:xfrm>
              <a:off x="3412340" y="3420192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화살표 연결선 40">
              <a:extLst>
                <a:ext uri="{FF2B5EF4-FFF2-40B4-BE49-F238E27FC236}">
                  <a16:creationId xmlns:a16="http://schemas.microsoft.com/office/drawing/2014/main" id="{E66569BE-42F7-4612-A6E2-8211CFEF3C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2340" y="3410905"/>
              <a:ext cx="799200" cy="9288"/>
            </a:xfrm>
            <a:prstGeom prst="straightConnector1">
              <a:avLst/>
            </a:prstGeom>
            <a:ln w="28194" cap="flat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꺾인 연결선 100">
              <a:extLst>
                <a:ext uri="{FF2B5EF4-FFF2-40B4-BE49-F238E27FC236}">
                  <a16:creationId xmlns:a16="http://schemas.microsoft.com/office/drawing/2014/main" id="{BC894D90-80F5-47F1-A44B-8E92837C75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2340" y="2231231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C726D108-A4C6-4359-A681-EE37144710F8}"/>
              </a:ext>
            </a:extLst>
          </p:cNvPr>
          <p:cNvSpPr/>
          <p:nvPr/>
        </p:nvSpPr>
        <p:spPr>
          <a:xfrm>
            <a:off x="6085026" y="4198622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3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지연이체</a:t>
            </a:r>
            <a:endParaRPr lang="en-US" altLang="ko-KR" sz="13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처리결과</a:t>
            </a:r>
            <a:endParaRPr kumimoji="0" lang="en-US" altLang="ko-KR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3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조회</a:t>
            </a: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BA5D2842-B32A-4C36-B8B1-0435685EBCE6}"/>
              </a:ext>
            </a:extLst>
          </p:cNvPr>
          <p:cNvSpPr/>
          <p:nvPr/>
        </p:nvSpPr>
        <p:spPr>
          <a:xfrm>
            <a:off x="6085026" y="2998045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지연이체 등록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93FF3FCD-7BE0-4404-9593-CBF177B50DAA}"/>
              </a:ext>
            </a:extLst>
          </p:cNvPr>
          <p:cNvGrpSpPr/>
          <p:nvPr/>
        </p:nvGrpSpPr>
        <p:grpSpPr>
          <a:xfrm>
            <a:off x="5271156" y="3410905"/>
            <a:ext cx="799200" cy="1188962"/>
            <a:chOff x="5271156" y="3410905"/>
            <a:chExt cx="799200" cy="1188962"/>
          </a:xfrm>
        </p:grpSpPr>
        <p:cxnSp>
          <p:nvCxnSpPr>
            <p:cNvPr id="25" name="직선 화살표 연결선 24">
              <a:extLst>
                <a:ext uri="{FF2B5EF4-FFF2-40B4-BE49-F238E27FC236}">
                  <a16:creationId xmlns:a16="http://schemas.microsoft.com/office/drawing/2014/main" id="{79032666-37A7-40ED-A7C0-3ABD1FBAAD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71156" y="4590579"/>
              <a:ext cx="799200" cy="9288"/>
            </a:xfrm>
            <a:prstGeom prst="straightConnector1">
              <a:avLst/>
            </a:prstGeom>
            <a:ln w="28194" cap="flat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꺾인 연결선 100">
              <a:extLst>
                <a:ext uri="{FF2B5EF4-FFF2-40B4-BE49-F238E27FC236}">
                  <a16:creationId xmlns:a16="http://schemas.microsoft.com/office/drawing/2014/main" id="{C03051E1-BD7B-4A6A-B7B0-FFEFDDFA2E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71156" y="3410905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3" name="그림 22">
            <a:extLst>
              <a:ext uri="{FF2B5EF4-FFF2-40B4-BE49-F238E27FC236}">
                <a16:creationId xmlns:a16="http://schemas.microsoft.com/office/drawing/2014/main" id="{FD744879-B1BC-428A-A5C1-6BD20A6524F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24" y="769042"/>
            <a:ext cx="4757935" cy="28990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FAEC231B-A53B-42A5-BC10-C497CE746C7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38" y="764704"/>
            <a:ext cx="958665" cy="289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56502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2" descr="C:\Users\JOHN\Desktop\bankimg\ppt\3-1유저다이어그램.jpg"/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20501" y="0"/>
            <a:ext cx="12288688" cy="6191250"/>
          </a:xfrm>
          <a:prstGeom prst="rect">
            <a:avLst/>
          </a:prstGeom>
          <a:noFill/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5C94FD6C-D7EF-492A-BB21-77EBDD8546CF}"/>
              </a:ext>
            </a:extLst>
          </p:cNvPr>
          <p:cNvGrpSpPr/>
          <p:nvPr/>
        </p:nvGrpSpPr>
        <p:grpSpPr>
          <a:xfrm>
            <a:off x="333917" y="3123288"/>
            <a:ext cx="1010154" cy="2742170"/>
            <a:chOff x="333917" y="3123288"/>
            <a:chExt cx="1010154" cy="2742170"/>
          </a:xfrm>
        </p:grpSpPr>
        <p:sp>
          <p:nvSpPr>
            <p:cNvPr id="82" name="직사각형 81"/>
            <p:cNvSpPr/>
            <p:nvPr/>
          </p:nvSpPr>
          <p:spPr>
            <a:xfrm>
              <a:off x="335360" y="5235458"/>
              <a:ext cx="1008000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회원</a:t>
              </a:r>
            </a:p>
          </p:txBody>
        </p:sp>
        <p:cxnSp>
          <p:nvCxnSpPr>
            <p:cNvPr id="89" name="꺾인 연결선 88"/>
            <p:cNvCxnSpPr>
              <a:cxnSpLocks/>
              <a:stCxn id="82" idx="0"/>
              <a:endCxn id="18" idx="2"/>
            </p:cNvCxnSpPr>
            <p:nvPr/>
          </p:nvCxnSpPr>
          <p:spPr>
            <a:xfrm rot="16200000" flipV="1">
              <a:off x="625874" y="5021971"/>
              <a:ext cx="426085" cy="889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꺾인 연결선 92"/>
            <p:cNvCxnSpPr>
              <a:cxnSpLocks/>
              <a:stCxn id="18" idx="0"/>
              <a:endCxn id="19" idx="2"/>
            </p:cNvCxnSpPr>
            <p:nvPr/>
          </p:nvCxnSpPr>
          <p:spPr>
            <a:xfrm rot="5400000" flipH="1" flipV="1">
              <a:off x="625952" y="3965808"/>
              <a:ext cx="426085" cy="1046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DC54F4E-729A-41AB-B722-7A40D0995FD5}"/>
                </a:ext>
              </a:extLst>
            </p:cNvPr>
            <p:cNvSpPr/>
            <p:nvPr/>
          </p:nvSpPr>
          <p:spPr>
            <a:xfrm>
              <a:off x="333917" y="4179373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로그인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6555553-B35F-407D-BAB2-698808B5E784}"/>
                </a:ext>
              </a:extLst>
            </p:cNvPr>
            <p:cNvSpPr/>
            <p:nvPr/>
          </p:nvSpPr>
          <p:spPr>
            <a:xfrm>
              <a:off x="334963" y="3123288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금융상품</a:t>
              </a:r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1ECBD0C-78D9-4AEC-87AC-291C073985EB}"/>
              </a:ext>
            </a:extLst>
          </p:cNvPr>
          <p:cNvCxnSpPr>
            <a:cxnSpLocks/>
          </p:cNvCxnSpPr>
          <p:nvPr/>
        </p:nvCxnSpPr>
        <p:spPr>
          <a:xfrm flipV="1">
            <a:off x="1344071" y="3419712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2158432" y="312328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예금 </a:t>
            </a:r>
            <a:r>
              <a:rPr lang="en-US" altLang="ko-KR" sz="1300" dirty="0">
                <a:solidFill>
                  <a:prstClr val="black"/>
                </a:solidFill>
              </a:rPr>
              <a:t>· </a:t>
            </a:r>
            <a:r>
              <a:rPr lang="ko-KR" altLang="en-US" sz="1300" dirty="0">
                <a:solidFill>
                  <a:prstClr val="black"/>
                </a:solidFill>
              </a:rPr>
              <a:t>적금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BCEDE33-8D67-4192-AECA-6AFFF3CD6CFB}"/>
              </a:ext>
            </a:extLst>
          </p:cNvPr>
          <p:cNvSpPr/>
          <p:nvPr/>
        </p:nvSpPr>
        <p:spPr>
          <a:xfrm>
            <a:off x="3989286" y="3041326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상품안내</a:t>
            </a: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1FCF2FF6-F66B-47DB-AA49-A37000AC9BD1}"/>
              </a:ext>
            </a:extLst>
          </p:cNvPr>
          <p:cNvCxnSpPr>
            <a:cxnSpLocks/>
          </p:cNvCxnSpPr>
          <p:nvPr/>
        </p:nvCxnSpPr>
        <p:spPr>
          <a:xfrm flipV="1">
            <a:off x="3183740" y="3410905"/>
            <a:ext cx="799200" cy="9288"/>
          </a:xfrm>
          <a:prstGeom prst="straightConnector1">
            <a:avLst/>
          </a:prstGeom>
          <a:ln w="28194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>
            <a:extLst>
              <a:ext uri="{FF2B5EF4-FFF2-40B4-BE49-F238E27FC236}">
                <a16:creationId xmlns:a16="http://schemas.microsoft.com/office/drawing/2014/main" id="{508DDF6E-5241-42F5-8142-72D930F459B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38" y="764704"/>
            <a:ext cx="958665" cy="28998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F985481-774D-4CB7-8A83-CC63F7ADA9F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195" y="766773"/>
            <a:ext cx="4647749" cy="283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97366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2" descr="C:\Users\JOHN\Desktop\bankimg\ppt\3-1유저다이어그램.jpg"/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20501" y="0"/>
            <a:ext cx="12288688" cy="6191250"/>
          </a:xfrm>
          <a:prstGeom prst="rect">
            <a:avLst/>
          </a:prstGeom>
          <a:noFill/>
        </p:spPr>
      </p:pic>
      <p:sp>
        <p:nvSpPr>
          <p:cNvPr id="83" name="직사각형 82"/>
          <p:cNvSpPr/>
          <p:nvPr/>
        </p:nvSpPr>
        <p:spPr>
          <a:xfrm>
            <a:off x="3989286" y="3041326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상품안내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C94FD6C-D7EF-492A-BB21-77EBDD8546CF}"/>
              </a:ext>
            </a:extLst>
          </p:cNvPr>
          <p:cNvGrpSpPr/>
          <p:nvPr/>
        </p:nvGrpSpPr>
        <p:grpSpPr>
          <a:xfrm>
            <a:off x="333917" y="3123288"/>
            <a:ext cx="1010154" cy="2742170"/>
            <a:chOff x="333917" y="3123288"/>
            <a:chExt cx="1010154" cy="2742170"/>
          </a:xfrm>
        </p:grpSpPr>
        <p:sp>
          <p:nvSpPr>
            <p:cNvPr id="82" name="직사각형 81"/>
            <p:cNvSpPr/>
            <p:nvPr/>
          </p:nvSpPr>
          <p:spPr>
            <a:xfrm>
              <a:off x="335360" y="5235458"/>
              <a:ext cx="1008000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회원</a:t>
              </a:r>
            </a:p>
          </p:txBody>
        </p:sp>
        <p:cxnSp>
          <p:nvCxnSpPr>
            <p:cNvPr id="89" name="꺾인 연결선 88"/>
            <p:cNvCxnSpPr>
              <a:cxnSpLocks/>
              <a:stCxn id="82" idx="0"/>
              <a:endCxn id="18" idx="2"/>
            </p:cNvCxnSpPr>
            <p:nvPr/>
          </p:nvCxnSpPr>
          <p:spPr>
            <a:xfrm rot="16200000" flipV="1">
              <a:off x="625874" y="5021971"/>
              <a:ext cx="426085" cy="889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꺾인 연결선 92"/>
            <p:cNvCxnSpPr>
              <a:cxnSpLocks/>
              <a:stCxn id="18" idx="0"/>
              <a:endCxn id="19" idx="2"/>
            </p:cNvCxnSpPr>
            <p:nvPr/>
          </p:nvCxnSpPr>
          <p:spPr>
            <a:xfrm rot="5400000" flipH="1" flipV="1">
              <a:off x="625952" y="3965808"/>
              <a:ext cx="426085" cy="1046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DC54F4E-729A-41AB-B722-7A40D0995FD5}"/>
                </a:ext>
              </a:extLst>
            </p:cNvPr>
            <p:cNvSpPr/>
            <p:nvPr/>
          </p:nvSpPr>
          <p:spPr>
            <a:xfrm>
              <a:off x="333917" y="4179373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로그인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6555553-B35F-407D-BAB2-698808B5E784}"/>
                </a:ext>
              </a:extLst>
            </p:cNvPr>
            <p:cNvSpPr/>
            <p:nvPr/>
          </p:nvSpPr>
          <p:spPr>
            <a:xfrm>
              <a:off x="334963" y="3123288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금융상품</a:t>
              </a:r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1ECBD0C-78D9-4AEC-87AC-291C073985EB}"/>
              </a:ext>
            </a:extLst>
          </p:cNvPr>
          <p:cNvCxnSpPr>
            <a:cxnSpLocks/>
          </p:cNvCxnSpPr>
          <p:nvPr/>
        </p:nvCxnSpPr>
        <p:spPr>
          <a:xfrm flipV="1">
            <a:off x="1344071" y="3419712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2158432" y="312328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예금 </a:t>
            </a:r>
            <a:r>
              <a:rPr lang="en-US" altLang="ko-KR" sz="1300" dirty="0">
                <a:solidFill>
                  <a:prstClr val="black"/>
                </a:solidFill>
              </a:rPr>
              <a:t>· </a:t>
            </a:r>
            <a:r>
              <a:rPr lang="ko-KR" altLang="en-US" sz="1300" dirty="0">
                <a:solidFill>
                  <a:prstClr val="black"/>
                </a:solidFill>
              </a:rPr>
              <a:t>적금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E66569BE-42F7-4612-A6E2-8211CFEF3C58}"/>
              </a:ext>
            </a:extLst>
          </p:cNvPr>
          <p:cNvCxnSpPr>
            <a:cxnSpLocks/>
          </p:cNvCxnSpPr>
          <p:nvPr/>
        </p:nvCxnSpPr>
        <p:spPr>
          <a:xfrm flipV="1">
            <a:off x="3183740" y="3410905"/>
            <a:ext cx="799200" cy="9288"/>
          </a:xfrm>
          <a:prstGeom prst="straightConnector1">
            <a:avLst/>
          </a:prstGeom>
          <a:ln w="28194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C24BF00D-F427-4E98-BA26-B9E10A19733A}"/>
              </a:ext>
            </a:extLst>
          </p:cNvPr>
          <p:cNvSpPr/>
          <p:nvPr/>
        </p:nvSpPr>
        <p:spPr>
          <a:xfrm>
            <a:off x="6085026" y="4212912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상세보기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55100FE-6DD0-4DDE-BB26-C82889F56A45}"/>
              </a:ext>
            </a:extLst>
          </p:cNvPr>
          <p:cNvSpPr/>
          <p:nvPr/>
        </p:nvSpPr>
        <p:spPr>
          <a:xfrm>
            <a:off x="6023843" y="1835231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가입하기</a:t>
            </a: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2368D43D-7728-434D-9799-94D601500AC6}"/>
              </a:ext>
            </a:extLst>
          </p:cNvPr>
          <p:cNvGrpSpPr/>
          <p:nvPr/>
        </p:nvGrpSpPr>
        <p:grpSpPr>
          <a:xfrm>
            <a:off x="5279240" y="2231231"/>
            <a:ext cx="799200" cy="2376961"/>
            <a:chOff x="3183740" y="2231231"/>
            <a:chExt cx="799200" cy="2376961"/>
          </a:xfrm>
        </p:grpSpPr>
        <p:cxnSp>
          <p:nvCxnSpPr>
            <p:cNvPr id="32" name="꺾인 연결선 100">
              <a:extLst>
                <a:ext uri="{FF2B5EF4-FFF2-40B4-BE49-F238E27FC236}">
                  <a16:creationId xmlns:a16="http://schemas.microsoft.com/office/drawing/2014/main" id="{8F5B7F9F-B6A0-4DB4-BCA8-0EF22EECF8A3}"/>
                </a:ext>
              </a:extLst>
            </p:cNvPr>
            <p:cNvCxnSpPr>
              <a:cxnSpLocks/>
            </p:cNvCxnSpPr>
            <p:nvPr/>
          </p:nvCxnSpPr>
          <p:spPr>
            <a:xfrm>
              <a:off x="3183740" y="3420192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꺾인 연결선 100">
              <a:extLst>
                <a:ext uri="{FF2B5EF4-FFF2-40B4-BE49-F238E27FC236}">
                  <a16:creationId xmlns:a16="http://schemas.microsoft.com/office/drawing/2014/main" id="{6E0A7A3B-434E-4FD7-95A2-B318E1BEC17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83740" y="2231231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2648770A-9A04-49B0-B8FC-96155A71636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38" y="764704"/>
            <a:ext cx="958665" cy="28998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38D18F15-2880-49F1-AAD9-30220616626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195" y="766773"/>
            <a:ext cx="4647749" cy="283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70473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2" descr="C:\Users\JOHN\Desktop\bankimg\ppt\3-1유저다이어그램.jpg"/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20501" y="0"/>
            <a:ext cx="12288688" cy="6191250"/>
          </a:xfrm>
          <a:prstGeom prst="rect">
            <a:avLst/>
          </a:prstGeom>
          <a:noFill/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5C94FD6C-D7EF-492A-BB21-77EBDD8546CF}"/>
              </a:ext>
            </a:extLst>
          </p:cNvPr>
          <p:cNvGrpSpPr/>
          <p:nvPr/>
        </p:nvGrpSpPr>
        <p:grpSpPr>
          <a:xfrm>
            <a:off x="333917" y="3123288"/>
            <a:ext cx="1010154" cy="2742170"/>
            <a:chOff x="333917" y="3123288"/>
            <a:chExt cx="1010154" cy="2742170"/>
          </a:xfrm>
        </p:grpSpPr>
        <p:sp>
          <p:nvSpPr>
            <p:cNvPr id="82" name="직사각형 81"/>
            <p:cNvSpPr/>
            <p:nvPr/>
          </p:nvSpPr>
          <p:spPr>
            <a:xfrm>
              <a:off x="335360" y="5235458"/>
              <a:ext cx="1008000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회원</a:t>
              </a:r>
            </a:p>
          </p:txBody>
        </p:sp>
        <p:cxnSp>
          <p:nvCxnSpPr>
            <p:cNvPr id="89" name="꺾인 연결선 88"/>
            <p:cNvCxnSpPr>
              <a:cxnSpLocks/>
              <a:stCxn id="82" idx="0"/>
              <a:endCxn id="18" idx="2"/>
            </p:cNvCxnSpPr>
            <p:nvPr/>
          </p:nvCxnSpPr>
          <p:spPr>
            <a:xfrm rot="16200000" flipV="1">
              <a:off x="625874" y="5021971"/>
              <a:ext cx="426085" cy="889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꺾인 연결선 92"/>
            <p:cNvCxnSpPr>
              <a:cxnSpLocks/>
              <a:stCxn id="18" idx="0"/>
              <a:endCxn id="19" idx="2"/>
            </p:cNvCxnSpPr>
            <p:nvPr/>
          </p:nvCxnSpPr>
          <p:spPr>
            <a:xfrm rot="5400000" flipH="1" flipV="1">
              <a:off x="625952" y="3965808"/>
              <a:ext cx="426085" cy="1046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DC54F4E-729A-41AB-B722-7A40D0995FD5}"/>
                </a:ext>
              </a:extLst>
            </p:cNvPr>
            <p:cNvSpPr/>
            <p:nvPr/>
          </p:nvSpPr>
          <p:spPr>
            <a:xfrm>
              <a:off x="333917" y="4179373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로그인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6555553-B35F-407D-BAB2-698808B5E784}"/>
                </a:ext>
              </a:extLst>
            </p:cNvPr>
            <p:cNvSpPr/>
            <p:nvPr/>
          </p:nvSpPr>
          <p:spPr>
            <a:xfrm>
              <a:off x="334963" y="3123288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금융상품</a:t>
              </a:r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1ECBD0C-78D9-4AEC-87AC-291C073985EB}"/>
              </a:ext>
            </a:extLst>
          </p:cNvPr>
          <p:cNvCxnSpPr>
            <a:cxnSpLocks/>
          </p:cNvCxnSpPr>
          <p:nvPr/>
        </p:nvCxnSpPr>
        <p:spPr>
          <a:xfrm flipV="1">
            <a:off x="1344071" y="3419712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2158432" y="312328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펀드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BCEDE33-8D67-4192-AECA-6AFFF3CD6CFB}"/>
              </a:ext>
            </a:extLst>
          </p:cNvPr>
          <p:cNvSpPr/>
          <p:nvPr/>
        </p:nvSpPr>
        <p:spPr>
          <a:xfrm>
            <a:off x="3989286" y="3041326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상품안내</a:t>
            </a: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1FCF2FF6-F66B-47DB-AA49-A37000AC9BD1}"/>
              </a:ext>
            </a:extLst>
          </p:cNvPr>
          <p:cNvCxnSpPr>
            <a:cxnSpLocks/>
          </p:cNvCxnSpPr>
          <p:nvPr/>
        </p:nvCxnSpPr>
        <p:spPr>
          <a:xfrm flipV="1">
            <a:off x="3183740" y="3410905"/>
            <a:ext cx="799200" cy="9288"/>
          </a:xfrm>
          <a:prstGeom prst="straightConnector1">
            <a:avLst/>
          </a:prstGeom>
          <a:ln w="28194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>
            <a:extLst>
              <a:ext uri="{FF2B5EF4-FFF2-40B4-BE49-F238E27FC236}">
                <a16:creationId xmlns:a16="http://schemas.microsoft.com/office/drawing/2014/main" id="{8557B6B1-A1CA-4B7E-8EAC-D3557753AF1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38" y="764704"/>
            <a:ext cx="958665" cy="28998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CC01F91-661D-41FB-82AE-1721CEDCE7B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195" y="766773"/>
            <a:ext cx="4647749" cy="283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130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C:\Users\JOHN\Desktop\bankimg\ppt\1-2.벤치마킹 및 분석.jpg"/>
          <p:cNvPicPr>
            <a:picLocks noChangeAspect="1" noChangeArrowheads="1"/>
          </p:cNvPicPr>
          <p:nvPr/>
        </p:nvPicPr>
        <p:blipFill>
          <a:blip r:embed="rId2" cstate="print"/>
          <a:srcRect l="7210" t="8847" r="7186" b="8847"/>
          <a:stretch>
            <a:fillRect/>
          </a:stretch>
        </p:blipFill>
        <p:spPr bwMode="auto">
          <a:xfrm>
            <a:off x="0" y="332656"/>
            <a:ext cx="12192000" cy="6172200"/>
          </a:xfrm>
          <a:prstGeom prst="rect">
            <a:avLst/>
          </a:prstGeom>
          <a:noFill/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02646FD-D0D4-4650-9F7E-B73B91452D5C}"/>
              </a:ext>
            </a:extLst>
          </p:cNvPr>
          <p:cNvSpPr txBox="1"/>
          <p:nvPr/>
        </p:nvSpPr>
        <p:spPr>
          <a:xfrm>
            <a:off x="4373798" y="4762500"/>
            <a:ext cx="65847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1.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회원가입 하나로 간편한 계좌 개설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2.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시간과 공간에 제약 없는 은행업무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  <a:p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22F6F5A-370C-44EA-8B38-C9091EC0B4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0554" y="2177783"/>
            <a:ext cx="3312368" cy="192596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7D1CFB3-F345-49CB-ADB8-380297ED02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8115" y="2177783"/>
            <a:ext cx="3021350" cy="192596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4A6C7EAD-84C4-4DF6-BD10-EC8261503352}"/>
              </a:ext>
            </a:extLst>
          </p:cNvPr>
          <p:cNvSpPr/>
          <p:nvPr/>
        </p:nvSpPr>
        <p:spPr>
          <a:xfrm>
            <a:off x="9624392" y="5928225"/>
            <a:ext cx="2453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www.kakaobank.com</a:t>
            </a:r>
          </a:p>
        </p:txBody>
      </p:sp>
    </p:spTree>
    <p:extLst>
      <p:ext uri="{BB962C8B-B14F-4D97-AF65-F5344CB8AC3E}">
        <p14:creationId xmlns:p14="http://schemas.microsoft.com/office/powerpoint/2010/main" val="211987317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2" descr="C:\Users\JOHN\Desktop\bankimg\ppt\3-1유저다이어그램.jpg"/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20501" y="0"/>
            <a:ext cx="12288688" cy="6191250"/>
          </a:xfrm>
          <a:prstGeom prst="rect">
            <a:avLst/>
          </a:prstGeom>
          <a:noFill/>
        </p:spPr>
      </p:pic>
      <p:sp>
        <p:nvSpPr>
          <p:cNvPr id="83" name="직사각형 82"/>
          <p:cNvSpPr/>
          <p:nvPr/>
        </p:nvSpPr>
        <p:spPr>
          <a:xfrm>
            <a:off x="3989286" y="3041326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상품안내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C94FD6C-D7EF-492A-BB21-77EBDD8546CF}"/>
              </a:ext>
            </a:extLst>
          </p:cNvPr>
          <p:cNvGrpSpPr/>
          <p:nvPr/>
        </p:nvGrpSpPr>
        <p:grpSpPr>
          <a:xfrm>
            <a:off x="333917" y="3123288"/>
            <a:ext cx="1010154" cy="2742170"/>
            <a:chOff x="333917" y="3123288"/>
            <a:chExt cx="1010154" cy="2742170"/>
          </a:xfrm>
        </p:grpSpPr>
        <p:sp>
          <p:nvSpPr>
            <p:cNvPr id="82" name="직사각형 81"/>
            <p:cNvSpPr/>
            <p:nvPr/>
          </p:nvSpPr>
          <p:spPr>
            <a:xfrm>
              <a:off x="335360" y="5235458"/>
              <a:ext cx="1008000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회원</a:t>
              </a:r>
            </a:p>
          </p:txBody>
        </p:sp>
        <p:cxnSp>
          <p:nvCxnSpPr>
            <p:cNvPr id="89" name="꺾인 연결선 88"/>
            <p:cNvCxnSpPr>
              <a:cxnSpLocks/>
              <a:stCxn id="82" idx="0"/>
              <a:endCxn id="18" idx="2"/>
            </p:cNvCxnSpPr>
            <p:nvPr/>
          </p:nvCxnSpPr>
          <p:spPr>
            <a:xfrm rot="16200000" flipV="1">
              <a:off x="625874" y="5021971"/>
              <a:ext cx="426085" cy="889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꺾인 연결선 92"/>
            <p:cNvCxnSpPr>
              <a:cxnSpLocks/>
              <a:stCxn id="18" idx="0"/>
              <a:endCxn id="19" idx="2"/>
            </p:cNvCxnSpPr>
            <p:nvPr/>
          </p:nvCxnSpPr>
          <p:spPr>
            <a:xfrm rot="5400000" flipH="1" flipV="1">
              <a:off x="625952" y="3965808"/>
              <a:ext cx="426085" cy="1046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DC54F4E-729A-41AB-B722-7A40D0995FD5}"/>
                </a:ext>
              </a:extLst>
            </p:cNvPr>
            <p:cNvSpPr/>
            <p:nvPr/>
          </p:nvSpPr>
          <p:spPr>
            <a:xfrm>
              <a:off x="333917" y="4179373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로그인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6555553-B35F-407D-BAB2-698808B5E784}"/>
                </a:ext>
              </a:extLst>
            </p:cNvPr>
            <p:cNvSpPr/>
            <p:nvPr/>
          </p:nvSpPr>
          <p:spPr>
            <a:xfrm>
              <a:off x="334963" y="3123288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금융상품</a:t>
              </a:r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1ECBD0C-78D9-4AEC-87AC-291C073985EB}"/>
              </a:ext>
            </a:extLst>
          </p:cNvPr>
          <p:cNvCxnSpPr>
            <a:cxnSpLocks/>
          </p:cNvCxnSpPr>
          <p:nvPr/>
        </p:nvCxnSpPr>
        <p:spPr>
          <a:xfrm flipV="1">
            <a:off x="1344071" y="3419712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2158432" y="312328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펀드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8C4305E-B5FB-43F4-AC12-C9F41226B20D}"/>
              </a:ext>
            </a:extLst>
          </p:cNvPr>
          <p:cNvSpPr/>
          <p:nvPr/>
        </p:nvSpPr>
        <p:spPr>
          <a:xfrm>
            <a:off x="6085026" y="4212912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상세보기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9A151A2-D1A4-4BA5-BCD4-FA016821A22F}"/>
              </a:ext>
            </a:extLst>
          </p:cNvPr>
          <p:cNvSpPr/>
          <p:nvPr/>
        </p:nvSpPr>
        <p:spPr>
          <a:xfrm>
            <a:off x="6085026" y="1840760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상담하기</a:t>
            </a: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AB8864E9-9EEC-4C51-BBF9-DC8317DCA45A}"/>
              </a:ext>
            </a:extLst>
          </p:cNvPr>
          <p:cNvGrpSpPr/>
          <p:nvPr/>
        </p:nvGrpSpPr>
        <p:grpSpPr>
          <a:xfrm>
            <a:off x="5279240" y="2231231"/>
            <a:ext cx="799200" cy="2376961"/>
            <a:chOff x="3183740" y="2231231"/>
            <a:chExt cx="799200" cy="2376961"/>
          </a:xfrm>
        </p:grpSpPr>
        <p:cxnSp>
          <p:nvCxnSpPr>
            <p:cNvPr id="35" name="꺾인 연결선 100">
              <a:extLst>
                <a:ext uri="{FF2B5EF4-FFF2-40B4-BE49-F238E27FC236}">
                  <a16:creationId xmlns:a16="http://schemas.microsoft.com/office/drawing/2014/main" id="{C169FC08-9EFE-4730-B727-21739F39DFF1}"/>
                </a:ext>
              </a:extLst>
            </p:cNvPr>
            <p:cNvCxnSpPr>
              <a:cxnSpLocks/>
            </p:cNvCxnSpPr>
            <p:nvPr/>
          </p:nvCxnSpPr>
          <p:spPr>
            <a:xfrm>
              <a:off x="3183740" y="3420192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꺾인 연결선 100">
              <a:extLst>
                <a:ext uri="{FF2B5EF4-FFF2-40B4-BE49-F238E27FC236}">
                  <a16:creationId xmlns:a16="http://schemas.microsoft.com/office/drawing/2014/main" id="{33898D96-1DC5-4601-8330-6E01166BB7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83740" y="2231231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E66569BE-42F7-4612-A6E2-8211CFEF3C58}"/>
              </a:ext>
            </a:extLst>
          </p:cNvPr>
          <p:cNvCxnSpPr>
            <a:cxnSpLocks/>
          </p:cNvCxnSpPr>
          <p:nvPr/>
        </p:nvCxnSpPr>
        <p:spPr>
          <a:xfrm flipV="1">
            <a:off x="3190086" y="3440584"/>
            <a:ext cx="799200" cy="9288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E66569BE-42F7-4612-A6E2-8211CFEF3C58}"/>
              </a:ext>
            </a:extLst>
          </p:cNvPr>
          <p:cNvCxnSpPr>
            <a:cxnSpLocks/>
          </p:cNvCxnSpPr>
          <p:nvPr/>
        </p:nvCxnSpPr>
        <p:spPr>
          <a:xfrm flipV="1">
            <a:off x="7352226" y="4598904"/>
            <a:ext cx="799200" cy="9288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9A151A2-D1A4-4BA5-BCD4-FA016821A22F}"/>
              </a:ext>
            </a:extLst>
          </p:cNvPr>
          <p:cNvSpPr/>
          <p:nvPr/>
        </p:nvSpPr>
        <p:spPr>
          <a:xfrm>
            <a:off x="8151426" y="4179374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가입하기</a:t>
            </a: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BEF36B0F-C135-4A25-83DB-10AC3D61DB3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38" y="764704"/>
            <a:ext cx="958665" cy="28998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4F78B81E-98D4-465B-8A15-E3F55D71120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195" y="766773"/>
            <a:ext cx="4647749" cy="283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67141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2" descr="C:\Users\JOHN\Desktop\bankimg\ppt\3-1유저다이어그램.jpg"/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20501" y="0"/>
            <a:ext cx="12288688" cy="6191250"/>
          </a:xfrm>
          <a:prstGeom prst="rect">
            <a:avLst/>
          </a:prstGeom>
          <a:noFill/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5C94FD6C-D7EF-492A-BB21-77EBDD8546CF}"/>
              </a:ext>
            </a:extLst>
          </p:cNvPr>
          <p:cNvGrpSpPr/>
          <p:nvPr/>
        </p:nvGrpSpPr>
        <p:grpSpPr>
          <a:xfrm>
            <a:off x="333917" y="3123288"/>
            <a:ext cx="1010154" cy="2742170"/>
            <a:chOff x="333917" y="3123288"/>
            <a:chExt cx="1010154" cy="2742170"/>
          </a:xfrm>
        </p:grpSpPr>
        <p:sp>
          <p:nvSpPr>
            <p:cNvPr id="82" name="직사각형 81"/>
            <p:cNvSpPr/>
            <p:nvPr/>
          </p:nvSpPr>
          <p:spPr>
            <a:xfrm>
              <a:off x="335360" y="5235458"/>
              <a:ext cx="1008000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회원</a:t>
              </a:r>
            </a:p>
          </p:txBody>
        </p:sp>
        <p:cxnSp>
          <p:nvCxnSpPr>
            <p:cNvPr id="89" name="꺾인 연결선 88"/>
            <p:cNvCxnSpPr>
              <a:cxnSpLocks/>
              <a:stCxn id="82" idx="0"/>
              <a:endCxn id="18" idx="2"/>
            </p:cNvCxnSpPr>
            <p:nvPr/>
          </p:nvCxnSpPr>
          <p:spPr>
            <a:xfrm rot="16200000" flipV="1">
              <a:off x="625874" y="5021971"/>
              <a:ext cx="426085" cy="889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꺾인 연결선 92"/>
            <p:cNvCxnSpPr>
              <a:cxnSpLocks/>
              <a:stCxn id="18" idx="0"/>
              <a:endCxn id="19" idx="2"/>
            </p:cNvCxnSpPr>
            <p:nvPr/>
          </p:nvCxnSpPr>
          <p:spPr>
            <a:xfrm rot="5400000" flipH="1" flipV="1">
              <a:off x="625952" y="3965808"/>
              <a:ext cx="426085" cy="1046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DC54F4E-729A-41AB-B722-7A40D0995FD5}"/>
                </a:ext>
              </a:extLst>
            </p:cNvPr>
            <p:cNvSpPr/>
            <p:nvPr/>
          </p:nvSpPr>
          <p:spPr>
            <a:xfrm>
              <a:off x="333917" y="4179373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로그인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6555553-B35F-407D-BAB2-698808B5E784}"/>
                </a:ext>
              </a:extLst>
            </p:cNvPr>
            <p:cNvSpPr/>
            <p:nvPr/>
          </p:nvSpPr>
          <p:spPr>
            <a:xfrm>
              <a:off x="334963" y="3123288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금융상품</a:t>
              </a:r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1ECBD0C-78D9-4AEC-87AC-291C073985EB}"/>
              </a:ext>
            </a:extLst>
          </p:cNvPr>
          <p:cNvCxnSpPr>
            <a:cxnSpLocks/>
          </p:cNvCxnSpPr>
          <p:nvPr/>
        </p:nvCxnSpPr>
        <p:spPr>
          <a:xfrm flipV="1">
            <a:off x="1344071" y="3419712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2158432" y="312328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en-US" altLang="ko-KR" sz="1300" dirty="0">
                <a:solidFill>
                  <a:prstClr val="black"/>
                </a:solidFill>
              </a:rPr>
              <a:t>ISA</a:t>
            </a:r>
            <a:endParaRPr lang="ko-KR" altLang="en-US" sz="1300" dirty="0">
              <a:solidFill>
                <a:prstClr val="black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BCEDE33-8D67-4192-AECA-6AFFF3CD6CFB}"/>
              </a:ext>
            </a:extLst>
          </p:cNvPr>
          <p:cNvSpPr/>
          <p:nvPr/>
        </p:nvSpPr>
        <p:spPr>
          <a:xfrm>
            <a:off x="3989286" y="3041326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상품안내</a:t>
            </a: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1FCF2FF6-F66B-47DB-AA49-A37000AC9BD1}"/>
              </a:ext>
            </a:extLst>
          </p:cNvPr>
          <p:cNvCxnSpPr>
            <a:cxnSpLocks/>
          </p:cNvCxnSpPr>
          <p:nvPr/>
        </p:nvCxnSpPr>
        <p:spPr>
          <a:xfrm flipV="1">
            <a:off x="3183740" y="3410905"/>
            <a:ext cx="799200" cy="9288"/>
          </a:xfrm>
          <a:prstGeom prst="straightConnector1">
            <a:avLst/>
          </a:prstGeom>
          <a:ln w="28194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>
            <a:extLst>
              <a:ext uri="{FF2B5EF4-FFF2-40B4-BE49-F238E27FC236}">
                <a16:creationId xmlns:a16="http://schemas.microsoft.com/office/drawing/2014/main" id="{DBBF9A36-4142-42E2-B7D5-C123FE184E7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38" y="764704"/>
            <a:ext cx="958665" cy="28998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F6A0BBB-CC34-490A-97FA-4EA5668C308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195" y="766773"/>
            <a:ext cx="4647749" cy="283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2648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2" descr="C:\Users\JOHN\Desktop\bankimg\ppt\3-1유저다이어그램.jpg"/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20501" y="0"/>
            <a:ext cx="12288688" cy="6191250"/>
          </a:xfrm>
          <a:prstGeom prst="rect">
            <a:avLst/>
          </a:prstGeom>
          <a:noFill/>
        </p:spPr>
      </p:pic>
      <p:sp>
        <p:nvSpPr>
          <p:cNvPr id="83" name="직사각형 82"/>
          <p:cNvSpPr/>
          <p:nvPr/>
        </p:nvSpPr>
        <p:spPr>
          <a:xfrm>
            <a:off x="3982940" y="3042288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상품안내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C94FD6C-D7EF-492A-BB21-77EBDD8546CF}"/>
              </a:ext>
            </a:extLst>
          </p:cNvPr>
          <p:cNvGrpSpPr/>
          <p:nvPr/>
        </p:nvGrpSpPr>
        <p:grpSpPr>
          <a:xfrm>
            <a:off x="333917" y="3123288"/>
            <a:ext cx="1010154" cy="2742170"/>
            <a:chOff x="333917" y="3123288"/>
            <a:chExt cx="1010154" cy="2742170"/>
          </a:xfrm>
        </p:grpSpPr>
        <p:sp>
          <p:nvSpPr>
            <p:cNvPr id="82" name="직사각형 81"/>
            <p:cNvSpPr/>
            <p:nvPr/>
          </p:nvSpPr>
          <p:spPr>
            <a:xfrm>
              <a:off x="335360" y="5235458"/>
              <a:ext cx="1008000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회원</a:t>
              </a:r>
            </a:p>
          </p:txBody>
        </p:sp>
        <p:cxnSp>
          <p:nvCxnSpPr>
            <p:cNvPr id="89" name="꺾인 연결선 88"/>
            <p:cNvCxnSpPr>
              <a:cxnSpLocks/>
              <a:stCxn id="82" idx="0"/>
              <a:endCxn id="18" idx="2"/>
            </p:cNvCxnSpPr>
            <p:nvPr/>
          </p:nvCxnSpPr>
          <p:spPr>
            <a:xfrm rot="16200000" flipV="1">
              <a:off x="625874" y="5021971"/>
              <a:ext cx="426085" cy="889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꺾인 연결선 92"/>
            <p:cNvCxnSpPr>
              <a:cxnSpLocks/>
              <a:stCxn id="18" idx="0"/>
              <a:endCxn id="19" idx="2"/>
            </p:cNvCxnSpPr>
            <p:nvPr/>
          </p:nvCxnSpPr>
          <p:spPr>
            <a:xfrm rot="5400000" flipH="1" flipV="1">
              <a:off x="625952" y="3965808"/>
              <a:ext cx="426085" cy="1046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DC54F4E-729A-41AB-B722-7A40D0995FD5}"/>
                </a:ext>
              </a:extLst>
            </p:cNvPr>
            <p:cNvSpPr/>
            <p:nvPr/>
          </p:nvSpPr>
          <p:spPr>
            <a:xfrm>
              <a:off x="333917" y="4179373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로그인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6555553-B35F-407D-BAB2-698808B5E784}"/>
                </a:ext>
              </a:extLst>
            </p:cNvPr>
            <p:cNvSpPr/>
            <p:nvPr/>
          </p:nvSpPr>
          <p:spPr>
            <a:xfrm>
              <a:off x="334963" y="3123288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금융상품</a:t>
              </a:r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1ECBD0C-78D9-4AEC-87AC-291C073985EB}"/>
              </a:ext>
            </a:extLst>
          </p:cNvPr>
          <p:cNvCxnSpPr>
            <a:cxnSpLocks/>
          </p:cNvCxnSpPr>
          <p:nvPr/>
        </p:nvCxnSpPr>
        <p:spPr>
          <a:xfrm flipV="1">
            <a:off x="1344071" y="3419712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2158432" y="312328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en-US" altLang="ko-KR" sz="1300" dirty="0">
                <a:solidFill>
                  <a:prstClr val="black"/>
                </a:solidFill>
              </a:rPr>
              <a:t>ISA</a:t>
            </a:r>
            <a:endParaRPr lang="ko-KR" altLang="en-US" sz="1300" dirty="0">
              <a:solidFill>
                <a:prstClr val="black"/>
              </a:solidFill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E66569BE-42F7-4612-A6E2-8211CFEF3C58}"/>
              </a:ext>
            </a:extLst>
          </p:cNvPr>
          <p:cNvCxnSpPr>
            <a:cxnSpLocks/>
          </p:cNvCxnSpPr>
          <p:nvPr/>
        </p:nvCxnSpPr>
        <p:spPr>
          <a:xfrm flipV="1">
            <a:off x="3183740" y="3410905"/>
            <a:ext cx="799200" cy="9288"/>
          </a:xfrm>
          <a:prstGeom prst="straightConnector1">
            <a:avLst/>
          </a:prstGeom>
          <a:ln w="28194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AC27E8B2-E843-4197-9BAC-F47FB0E84341}"/>
              </a:ext>
            </a:extLst>
          </p:cNvPr>
          <p:cNvGrpSpPr/>
          <p:nvPr/>
        </p:nvGrpSpPr>
        <p:grpSpPr>
          <a:xfrm>
            <a:off x="5279240" y="2231231"/>
            <a:ext cx="799200" cy="2376961"/>
            <a:chOff x="3183740" y="2231231"/>
            <a:chExt cx="799200" cy="2376961"/>
          </a:xfrm>
        </p:grpSpPr>
        <p:cxnSp>
          <p:nvCxnSpPr>
            <p:cNvPr id="21" name="꺾인 연결선 100">
              <a:extLst>
                <a:ext uri="{FF2B5EF4-FFF2-40B4-BE49-F238E27FC236}">
                  <a16:creationId xmlns:a16="http://schemas.microsoft.com/office/drawing/2014/main" id="{536D52BF-59BA-47DC-A8FC-244F1136455C}"/>
                </a:ext>
              </a:extLst>
            </p:cNvPr>
            <p:cNvCxnSpPr>
              <a:cxnSpLocks/>
            </p:cNvCxnSpPr>
            <p:nvPr/>
          </p:nvCxnSpPr>
          <p:spPr>
            <a:xfrm>
              <a:off x="3183740" y="3420192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꺾인 연결선 100">
              <a:extLst>
                <a:ext uri="{FF2B5EF4-FFF2-40B4-BE49-F238E27FC236}">
                  <a16:creationId xmlns:a16="http://schemas.microsoft.com/office/drawing/2014/main" id="{34ECA21D-B26F-4F88-88C6-DA5698DA97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83740" y="2231231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8C4305E-B5FB-43F4-AC12-C9F41226B20D}"/>
              </a:ext>
            </a:extLst>
          </p:cNvPr>
          <p:cNvSpPr/>
          <p:nvPr/>
        </p:nvSpPr>
        <p:spPr>
          <a:xfrm>
            <a:off x="6085026" y="4212912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상세보기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9A151A2-D1A4-4BA5-BCD4-FA016821A22F}"/>
              </a:ext>
            </a:extLst>
          </p:cNvPr>
          <p:cNvSpPr/>
          <p:nvPr/>
        </p:nvSpPr>
        <p:spPr>
          <a:xfrm>
            <a:off x="6085026" y="1840760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상담하기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E66569BE-42F7-4612-A6E2-8211CFEF3C58}"/>
              </a:ext>
            </a:extLst>
          </p:cNvPr>
          <p:cNvCxnSpPr>
            <a:cxnSpLocks/>
          </p:cNvCxnSpPr>
          <p:nvPr/>
        </p:nvCxnSpPr>
        <p:spPr>
          <a:xfrm flipV="1">
            <a:off x="7352226" y="4598904"/>
            <a:ext cx="799200" cy="9288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9A151A2-D1A4-4BA5-BCD4-FA016821A22F}"/>
              </a:ext>
            </a:extLst>
          </p:cNvPr>
          <p:cNvSpPr/>
          <p:nvPr/>
        </p:nvSpPr>
        <p:spPr>
          <a:xfrm>
            <a:off x="8151426" y="4179374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가입하기</a:t>
            </a: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79FB45EA-F970-4701-BE47-E16F59EF757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38" y="764704"/>
            <a:ext cx="958665" cy="28998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BD66CFDB-E462-4CFC-B75E-50D89AC34D6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195" y="766773"/>
            <a:ext cx="4647749" cy="283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79841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2" descr="C:\Users\JOHN\Desktop\bankimg\ppt\3-1유저다이어그램.jpg"/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20501" y="0"/>
            <a:ext cx="12288688" cy="6191250"/>
          </a:xfrm>
          <a:prstGeom prst="rect">
            <a:avLst/>
          </a:prstGeom>
          <a:noFill/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B1A7C5CA-3107-49CB-B084-B95E8E6A417B}"/>
              </a:ext>
            </a:extLst>
          </p:cNvPr>
          <p:cNvSpPr/>
          <p:nvPr/>
        </p:nvSpPr>
        <p:spPr>
          <a:xfrm>
            <a:off x="3989286" y="4241903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OTP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관리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1EDD489-28E3-4B40-A4FC-034F161AE2F8}"/>
              </a:ext>
            </a:extLst>
          </p:cNvPr>
          <p:cNvSpPr/>
          <p:nvPr/>
        </p:nvSpPr>
        <p:spPr>
          <a:xfrm>
            <a:off x="3989286" y="184074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3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OTP</a:t>
            </a:r>
            <a:r>
              <a:rPr lang="ko-KR" altLang="en-US" sz="13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안내</a:t>
            </a: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C94FD6C-D7EF-492A-BB21-77EBDD8546CF}"/>
              </a:ext>
            </a:extLst>
          </p:cNvPr>
          <p:cNvGrpSpPr/>
          <p:nvPr/>
        </p:nvGrpSpPr>
        <p:grpSpPr>
          <a:xfrm>
            <a:off x="333917" y="3123288"/>
            <a:ext cx="1010154" cy="2742170"/>
            <a:chOff x="333917" y="3123288"/>
            <a:chExt cx="1010154" cy="2742170"/>
          </a:xfrm>
        </p:grpSpPr>
        <p:sp>
          <p:nvSpPr>
            <p:cNvPr id="82" name="직사각형 81"/>
            <p:cNvSpPr/>
            <p:nvPr/>
          </p:nvSpPr>
          <p:spPr>
            <a:xfrm>
              <a:off x="335360" y="5235458"/>
              <a:ext cx="1008000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회원</a:t>
              </a:r>
            </a:p>
          </p:txBody>
        </p:sp>
        <p:cxnSp>
          <p:nvCxnSpPr>
            <p:cNvPr id="89" name="꺾인 연결선 88"/>
            <p:cNvCxnSpPr>
              <a:cxnSpLocks/>
              <a:stCxn id="82" idx="0"/>
              <a:endCxn id="18" idx="2"/>
            </p:cNvCxnSpPr>
            <p:nvPr/>
          </p:nvCxnSpPr>
          <p:spPr>
            <a:xfrm rot="16200000" flipV="1">
              <a:off x="625874" y="5021971"/>
              <a:ext cx="426085" cy="889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꺾인 연결선 92"/>
            <p:cNvCxnSpPr>
              <a:cxnSpLocks/>
              <a:stCxn id="18" idx="0"/>
              <a:endCxn id="19" idx="2"/>
            </p:cNvCxnSpPr>
            <p:nvPr/>
          </p:nvCxnSpPr>
          <p:spPr>
            <a:xfrm rot="5400000" flipH="1" flipV="1">
              <a:off x="625952" y="3965808"/>
              <a:ext cx="426085" cy="1046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DC54F4E-729A-41AB-B722-7A40D0995FD5}"/>
                </a:ext>
              </a:extLst>
            </p:cNvPr>
            <p:cNvSpPr/>
            <p:nvPr/>
          </p:nvSpPr>
          <p:spPr>
            <a:xfrm>
              <a:off x="333917" y="4179373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로그인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6555553-B35F-407D-BAB2-698808B5E784}"/>
                </a:ext>
              </a:extLst>
            </p:cNvPr>
            <p:cNvSpPr/>
            <p:nvPr/>
          </p:nvSpPr>
          <p:spPr>
            <a:xfrm>
              <a:off x="334963" y="3123288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보안관리</a:t>
              </a:r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1ECBD0C-78D9-4AEC-87AC-291C073985EB}"/>
              </a:ext>
            </a:extLst>
          </p:cNvPr>
          <p:cNvCxnSpPr>
            <a:cxnSpLocks/>
          </p:cNvCxnSpPr>
          <p:nvPr/>
        </p:nvCxnSpPr>
        <p:spPr>
          <a:xfrm flipV="1">
            <a:off x="1344071" y="3419712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2158432" y="312328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OTP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4E68C9B-4A03-42E5-9BB7-424128EE96BE}"/>
              </a:ext>
            </a:extLst>
          </p:cNvPr>
          <p:cNvGrpSpPr/>
          <p:nvPr/>
        </p:nvGrpSpPr>
        <p:grpSpPr>
          <a:xfrm>
            <a:off x="3183740" y="2231231"/>
            <a:ext cx="799200" cy="2376961"/>
            <a:chOff x="3183740" y="2231231"/>
            <a:chExt cx="799200" cy="2376961"/>
          </a:xfrm>
        </p:grpSpPr>
        <p:cxnSp>
          <p:nvCxnSpPr>
            <p:cNvPr id="39" name="꺾인 연결선 100">
              <a:extLst>
                <a:ext uri="{FF2B5EF4-FFF2-40B4-BE49-F238E27FC236}">
                  <a16:creationId xmlns:a16="http://schemas.microsoft.com/office/drawing/2014/main" id="{6B549CFD-7CDB-4932-8517-DE97E3D2E2F5}"/>
                </a:ext>
              </a:extLst>
            </p:cNvPr>
            <p:cNvCxnSpPr>
              <a:cxnSpLocks/>
            </p:cNvCxnSpPr>
            <p:nvPr/>
          </p:nvCxnSpPr>
          <p:spPr>
            <a:xfrm>
              <a:off x="3183740" y="3420192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꺾인 연결선 100">
              <a:extLst>
                <a:ext uri="{FF2B5EF4-FFF2-40B4-BE49-F238E27FC236}">
                  <a16:creationId xmlns:a16="http://schemas.microsoft.com/office/drawing/2014/main" id="{BC894D90-80F5-47F1-A44B-8E92837C75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83740" y="2231231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C7CFADDC-FD7D-4528-BD93-97365BF6A01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38" y="764704"/>
            <a:ext cx="958665" cy="28998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96A407A-789D-41F5-975F-E348397C610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396" y="749061"/>
            <a:ext cx="5015996" cy="305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61032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2" descr="C:\Users\JOHN\Desktop\bankimg\ppt\3-1유저다이어그램.jpg"/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20501" y="0"/>
            <a:ext cx="12288688" cy="6191250"/>
          </a:xfrm>
          <a:prstGeom prst="rect">
            <a:avLst/>
          </a:prstGeom>
          <a:noFill/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B1A7C5CA-3107-49CB-B084-B95E8E6A417B}"/>
              </a:ext>
            </a:extLst>
          </p:cNvPr>
          <p:cNvSpPr/>
          <p:nvPr/>
        </p:nvSpPr>
        <p:spPr>
          <a:xfrm>
            <a:off x="3989286" y="4241903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OTP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관리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1EDD489-28E3-4B40-A4FC-034F161AE2F8}"/>
              </a:ext>
            </a:extLst>
          </p:cNvPr>
          <p:cNvSpPr/>
          <p:nvPr/>
        </p:nvSpPr>
        <p:spPr>
          <a:xfrm>
            <a:off x="3989286" y="184074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3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OTP</a:t>
            </a:r>
            <a:r>
              <a:rPr lang="ko-KR" altLang="en-US" sz="13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안내</a:t>
            </a:r>
            <a:endParaRPr lang="en-US" altLang="ko-KR" sz="13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및 발급신청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C94FD6C-D7EF-492A-BB21-77EBDD8546CF}"/>
              </a:ext>
            </a:extLst>
          </p:cNvPr>
          <p:cNvGrpSpPr/>
          <p:nvPr/>
        </p:nvGrpSpPr>
        <p:grpSpPr>
          <a:xfrm>
            <a:off x="333917" y="3123288"/>
            <a:ext cx="1010154" cy="2742170"/>
            <a:chOff x="333917" y="3123288"/>
            <a:chExt cx="1010154" cy="2742170"/>
          </a:xfrm>
        </p:grpSpPr>
        <p:sp>
          <p:nvSpPr>
            <p:cNvPr id="82" name="직사각형 81"/>
            <p:cNvSpPr/>
            <p:nvPr/>
          </p:nvSpPr>
          <p:spPr>
            <a:xfrm>
              <a:off x="335360" y="5235458"/>
              <a:ext cx="1008000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회원</a:t>
              </a:r>
            </a:p>
          </p:txBody>
        </p:sp>
        <p:cxnSp>
          <p:nvCxnSpPr>
            <p:cNvPr id="89" name="꺾인 연결선 88"/>
            <p:cNvCxnSpPr>
              <a:cxnSpLocks/>
              <a:stCxn id="82" idx="0"/>
              <a:endCxn id="18" idx="2"/>
            </p:cNvCxnSpPr>
            <p:nvPr/>
          </p:nvCxnSpPr>
          <p:spPr>
            <a:xfrm rot="16200000" flipV="1">
              <a:off x="625874" y="5021971"/>
              <a:ext cx="426085" cy="889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꺾인 연결선 92"/>
            <p:cNvCxnSpPr>
              <a:cxnSpLocks/>
              <a:stCxn id="18" idx="0"/>
              <a:endCxn id="19" idx="2"/>
            </p:cNvCxnSpPr>
            <p:nvPr/>
          </p:nvCxnSpPr>
          <p:spPr>
            <a:xfrm rot="5400000" flipH="1" flipV="1">
              <a:off x="625952" y="3965808"/>
              <a:ext cx="426085" cy="1046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DC54F4E-729A-41AB-B722-7A40D0995FD5}"/>
                </a:ext>
              </a:extLst>
            </p:cNvPr>
            <p:cNvSpPr/>
            <p:nvPr/>
          </p:nvSpPr>
          <p:spPr>
            <a:xfrm>
              <a:off x="333917" y="4179373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로그인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6555553-B35F-407D-BAB2-698808B5E784}"/>
                </a:ext>
              </a:extLst>
            </p:cNvPr>
            <p:cNvSpPr/>
            <p:nvPr/>
          </p:nvSpPr>
          <p:spPr>
            <a:xfrm>
              <a:off x="334963" y="3123288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보안관리</a:t>
              </a:r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1ECBD0C-78D9-4AEC-87AC-291C073985EB}"/>
              </a:ext>
            </a:extLst>
          </p:cNvPr>
          <p:cNvCxnSpPr>
            <a:cxnSpLocks/>
          </p:cNvCxnSpPr>
          <p:nvPr/>
        </p:nvCxnSpPr>
        <p:spPr>
          <a:xfrm flipV="1">
            <a:off x="1344071" y="3419712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2158432" y="312328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OTP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4E68C9B-4A03-42E5-9BB7-424128EE96BE}"/>
              </a:ext>
            </a:extLst>
          </p:cNvPr>
          <p:cNvGrpSpPr/>
          <p:nvPr/>
        </p:nvGrpSpPr>
        <p:grpSpPr>
          <a:xfrm>
            <a:off x="3183740" y="2231231"/>
            <a:ext cx="799200" cy="2376961"/>
            <a:chOff x="3183740" y="2231231"/>
            <a:chExt cx="799200" cy="2376961"/>
          </a:xfrm>
        </p:grpSpPr>
        <p:cxnSp>
          <p:nvCxnSpPr>
            <p:cNvPr id="39" name="꺾인 연결선 100">
              <a:extLst>
                <a:ext uri="{FF2B5EF4-FFF2-40B4-BE49-F238E27FC236}">
                  <a16:creationId xmlns:a16="http://schemas.microsoft.com/office/drawing/2014/main" id="{6B549CFD-7CDB-4932-8517-DE97E3D2E2F5}"/>
                </a:ext>
              </a:extLst>
            </p:cNvPr>
            <p:cNvCxnSpPr>
              <a:cxnSpLocks/>
            </p:cNvCxnSpPr>
            <p:nvPr/>
          </p:nvCxnSpPr>
          <p:spPr>
            <a:xfrm>
              <a:off x="3183740" y="3420192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꺾인 연결선 100">
              <a:extLst>
                <a:ext uri="{FF2B5EF4-FFF2-40B4-BE49-F238E27FC236}">
                  <a16:creationId xmlns:a16="http://schemas.microsoft.com/office/drawing/2014/main" id="{BC894D90-80F5-47F1-A44B-8E92837C75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83740" y="2231231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ADE3756-07D8-43AC-8269-0BF721B862A4}"/>
              </a:ext>
            </a:extLst>
          </p:cNvPr>
          <p:cNvSpPr/>
          <p:nvPr/>
        </p:nvSpPr>
        <p:spPr>
          <a:xfrm>
            <a:off x="6085026" y="1840760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정보입력</a:t>
            </a: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6FB3D2C2-F02D-4D7A-BEFD-341B2D3AA0ED}"/>
              </a:ext>
            </a:extLst>
          </p:cNvPr>
          <p:cNvCxnSpPr>
            <a:cxnSpLocks/>
          </p:cNvCxnSpPr>
          <p:nvPr/>
        </p:nvCxnSpPr>
        <p:spPr>
          <a:xfrm>
            <a:off x="5271726" y="2261320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ADE3756-07D8-43AC-8269-0BF721B862A4}"/>
              </a:ext>
            </a:extLst>
          </p:cNvPr>
          <p:cNvSpPr/>
          <p:nvPr/>
        </p:nvSpPr>
        <p:spPr>
          <a:xfrm>
            <a:off x="8192835" y="1835231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정보확인</a:t>
            </a: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6FB3D2C2-F02D-4D7A-BEFD-341B2D3AA0ED}"/>
              </a:ext>
            </a:extLst>
          </p:cNvPr>
          <p:cNvCxnSpPr>
            <a:cxnSpLocks/>
          </p:cNvCxnSpPr>
          <p:nvPr/>
        </p:nvCxnSpPr>
        <p:spPr>
          <a:xfrm>
            <a:off x="7379535" y="2255791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ADE3756-07D8-43AC-8269-0BF721B862A4}"/>
              </a:ext>
            </a:extLst>
          </p:cNvPr>
          <p:cNvSpPr/>
          <p:nvPr/>
        </p:nvSpPr>
        <p:spPr>
          <a:xfrm>
            <a:off x="10288921" y="1835231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처리완료</a:t>
            </a: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6FB3D2C2-F02D-4D7A-BEFD-341B2D3AA0ED}"/>
              </a:ext>
            </a:extLst>
          </p:cNvPr>
          <p:cNvCxnSpPr>
            <a:cxnSpLocks/>
          </p:cNvCxnSpPr>
          <p:nvPr/>
        </p:nvCxnSpPr>
        <p:spPr>
          <a:xfrm>
            <a:off x="9475621" y="2255791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그림 25">
            <a:extLst>
              <a:ext uri="{FF2B5EF4-FFF2-40B4-BE49-F238E27FC236}">
                <a16:creationId xmlns:a16="http://schemas.microsoft.com/office/drawing/2014/main" id="{3965C0B3-6BE7-481D-8586-2F1F6FEE4F8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38" y="764704"/>
            <a:ext cx="958665" cy="28998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6B25CD75-AA7B-4236-B3C1-DAC3751E0BE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396" y="749061"/>
            <a:ext cx="5015996" cy="305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3621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2" descr="C:\Users\JOHN\Desktop\bankimg\ppt\3-1유저다이어그램.jpg"/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20501" y="0"/>
            <a:ext cx="12288688" cy="6191250"/>
          </a:xfrm>
          <a:prstGeom prst="rect">
            <a:avLst/>
          </a:prstGeom>
          <a:noFill/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B1A7C5CA-3107-49CB-B084-B95E8E6A417B}"/>
              </a:ext>
            </a:extLst>
          </p:cNvPr>
          <p:cNvSpPr/>
          <p:nvPr/>
        </p:nvSpPr>
        <p:spPr>
          <a:xfrm>
            <a:off x="3989286" y="4241903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OTP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관리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1EDD489-28E3-4B40-A4FC-034F161AE2F8}"/>
              </a:ext>
            </a:extLst>
          </p:cNvPr>
          <p:cNvSpPr/>
          <p:nvPr/>
        </p:nvSpPr>
        <p:spPr>
          <a:xfrm>
            <a:off x="3989286" y="184074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3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OTP</a:t>
            </a:r>
            <a:r>
              <a:rPr lang="ko-KR" altLang="en-US" sz="13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안내</a:t>
            </a:r>
            <a:endParaRPr lang="en-US" altLang="ko-KR" sz="13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및 발급신청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C94FD6C-D7EF-492A-BB21-77EBDD8546CF}"/>
              </a:ext>
            </a:extLst>
          </p:cNvPr>
          <p:cNvGrpSpPr/>
          <p:nvPr/>
        </p:nvGrpSpPr>
        <p:grpSpPr>
          <a:xfrm>
            <a:off x="333917" y="3123288"/>
            <a:ext cx="1010154" cy="2742170"/>
            <a:chOff x="333917" y="3123288"/>
            <a:chExt cx="1010154" cy="2742170"/>
          </a:xfrm>
        </p:grpSpPr>
        <p:sp>
          <p:nvSpPr>
            <p:cNvPr id="82" name="직사각형 81"/>
            <p:cNvSpPr/>
            <p:nvPr/>
          </p:nvSpPr>
          <p:spPr>
            <a:xfrm>
              <a:off x="335360" y="5235458"/>
              <a:ext cx="1008000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회원</a:t>
              </a:r>
            </a:p>
          </p:txBody>
        </p:sp>
        <p:cxnSp>
          <p:nvCxnSpPr>
            <p:cNvPr id="89" name="꺾인 연결선 88"/>
            <p:cNvCxnSpPr>
              <a:cxnSpLocks/>
              <a:stCxn id="82" idx="0"/>
              <a:endCxn id="18" idx="2"/>
            </p:cNvCxnSpPr>
            <p:nvPr/>
          </p:nvCxnSpPr>
          <p:spPr>
            <a:xfrm rot="16200000" flipV="1">
              <a:off x="625874" y="5021971"/>
              <a:ext cx="426085" cy="889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꺾인 연결선 92"/>
            <p:cNvCxnSpPr>
              <a:cxnSpLocks/>
              <a:stCxn id="18" idx="0"/>
              <a:endCxn id="19" idx="2"/>
            </p:cNvCxnSpPr>
            <p:nvPr/>
          </p:nvCxnSpPr>
          <p:spPr>
            <a:xfrm rot="5400000" flipH="1" flipV="1">
              <a:off x="625952" y="3965808"/>
              <a:ext cx="426085" cy="1046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DC54F4E-729A-41AB-B722-7A40D0995FD5}"/>
                </a:ext>
              </a:extLst>
            </p:cNvPr>
            <p:cNvSpPr/>
            <p:nvPr/>
          </p:nvSpPr>
          <p:spPr>
            <a:xfrm>
              <a:off x="333917" y="4179373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로그인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6555553-B35F-407D-BAB2-698808B5E784}"/>
                </a:ext>
              </a:extLst>
            </p:cNvPr>
            <p:cNvSpPr/>
            <p:nvPr/>
          </p:nvSpPr>
          <p:spPr>
            <a:xfrm>
              <a:off x="334963" y="3123288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보안관리</a:t>
              </a:r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1ECBD0C-78D9-4AEC-87AC-291C073985EB}"/>
              </a:ext>
            </a:extLst>
          </p:cNvPr>
          <p:cNvCxnSpPr>
            <a:cxnSpLocks/>
          </p:cNvCxnSpPr>
          <p:nvPr/>
        </p:nvCxnSpPr>
        <p:spPr>
          <a:xfrm flipV="1">
            <a:off x="1344071" y="3419712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2158432" y="312328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OTP</a:t>
            </a:r>
          </a:p>
        </p:txBody>
      </p:sp>
      <p:cxnSp>
        <p:nvCxnSpPr>
          <p:cNvPr id="39" name="꺾인 연결선 100">
            <a:extLst>
              <a:ext uri="{FF2B5EF4-FFF2-40B4-BE49-F238E27FC236}">
                <a16:creationId xmlns:a16="http://schemas.microsoft.com/office/drawing/2014/main" id="{6B549CFD-7CDB-4932-8517-DE97E3D2E2F5}"/>
              </a:ext>
            </a:extLst>
          </p:cNvPr>
          <p:cNvCxnSpPr>
            <a:cxnSpLocks/>
          </p:cNvCxnSpPr>
          <p:nvPr/>
        </p:nvCxnSpPr>
        <p:spPr>
          <a:xfrm>
            <a:off x="3183740" y="3420192"/>
            <a:ext cx="799200" cy="1188000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꺾인 연결선 100">
            <a:extLst>
              <a:ext uri="{FF2B5EF4-FFF2-40B4-BE49-F238E27FC236}">
                <a16:creationId xmlns:a16="http://schemas.microsoft.com/office/drawing/2014/main" id="{BC894D90-80F5-47F1-A44B-8E92837C758B}"/>
              </a:ext>
            </a:extLst>
          </p:cNvPr>
          <p:cNvCxnSpPr>
            <a:cxnSpLocks/>
          </p:cNvCxnSpPr>
          <p:nvPr/>
        </p:nvCxnSpPr>
        <p:spPr>
          <a:xfrm flipV="1">
            <a:off x="3183740" y="2231231"/>
            <a:ext cx="799200" cy="1188000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ADE3756-07D8-43AC-8269-0BF721B862A4}"/>
              </a:ext>
            </a:extLst>
          </p:cNvPr>
          <p:cNvSpPr/>
          <p:nvPr/>
        </p:nvSpPr>
        <p:spPr>
          <a:xfrm>
            <a:off x="6085026" y="1840760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정보입력</a:t>
            </a: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6FB3D2C2-F02D-4D7A-BEFD-341B2D3AA0ED}"/>
              </a:ext>
            </a:extLst>
          </p:cNvPr>
          <p:cNvCxnSpPr>
            <a:cxnSpLocks/>
          </p:cNvCxnSpPr>
          <p:nvPr/>
        </p:nvCxnSpPr>
        <p:spPr>
          <a:xfrm>
            <a:off x="5271726" y="2261320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ADE3756-07D8-43AC-8269-0BF721B862A4}"/>
              </a:ext>
            </a:extLst>
          </p:cNvPr>
          <p:cNvSpPr/>
          <p:nvPr/>
        </p:nvSpPr>
        <p:spPr>
          <a:xfrm>
            <a:off x="8192835" y="1835231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정보확인</a:t>
            </a: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6FB3D2C2-F02D-4D7A-BEFD-341B2D3AA0ED}"/>
              </a:ext>
            </a:extLst>
          </p:cNvPr>
          <p:cNvCxnSpPr>
            <a:cxnSpLocks/>
          </p:cNvCxnSpPr>
          <p:nvPr/>
        </p:nvCxnSpPr>
        <p:spPr>
          <a:xfrm>
            <a:off x="7379535" y="2255791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ADE3756-07D8-43AC-8269-0BF721B862A4}"/>
              </a:ext>
            </a:extLst>
          </p:cNvPr>
          <p:cNvSpPr/>
          <p:nvPr/>
        </p:nvSpPr>
        <p:spPr>
          <a:xfrm>
            <a:off x="10288921" y="1835231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처리완료</a:t>
            </a: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6FB3D2C2-F02D-4D7A-BEFD-341B2D3AA0ED}"/>
              </a:ext>
            </a:extLst>
          </p:cNvPr>
          <p:cNvCxnSpPr>
            <a:cxnSpLocks/>
          </p:cNvCxnSpPr>
          <p:nvPr/>
        </p:nvCxnSpPr>
        <p:spPr>
          <a:xfrm>
            <a:off x="9475621" y="2255791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FADE3756-07D8-43AC-8269-0BF721B862A4}"/>
              </a:ext>
            </a:extLst>
          </p:cNvPr>
          <p:cNvSpPr/>
          <p:nvPr/>
        </p:nvSpPr>
        <p:spPr>
          <a:xfrm>
            <a:off x="6112335" y="4212192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OTP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기기 수정</a:t>
            </a: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6FB3D2C2-F02D-4D7A-BEFD-341B2D3AA0ED}"/>
              </a:ext>
            </a:extLst>
          </p:cNvPr>
          <p:cNvCxnSpPr>
            <a:cxnSpLocks/>
          </p:cNvCxnSpPr>
          <p:nvPr/>
        </p:nvCxnSpPr>
        <p:spPr>
          <a:xfrm>
            <a:off x="5299035" y="4632752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ADE3756-07D8-43AC-8269-0BF721B862A4}"/>
              </a:ext>
            </a:extLst>
          </p:cNvPr>
          <p:cNvSpPr/>
          <p:nvPr/>
        </p:nvSpPr>
        <p:spPr>
          <a:xfrm>
            <a:off x="6112335" y="5154458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1300" dirty="0">
                <a:solidFill>
                  <a:prstClr val="black"/>
                </a:solidFill>
                <a:ea typeface="맑은 고딕" panose="020B0503020000020004" pitchFamily="50" charset="-127"/>
              </a:rPr>
              <a:t>OTP</a:t>
            </a:r>
            <a:r>
              <a:rPr lang="ko-KR" altLang="en-US" sz="1300" dirty="0">
                <a:solidFill>
                  <a:prstClr val="black"/>
                </a:solidFill>
                <a:ea typeface="맑은 고딕" panose="020B0503020000020004" pitchFamily="50" charset="-127"/>
              </a:rPr>
              <a:t>기기</a:t>
            </a:r>
            <a:endParaRPr lang="en-US" altLang="ko-KR" sz="1300" dirty="0">
              <a:solidFill>
                <a:prstClr val="black"/>
              </a:solidFill>
              <a:ea typeface="맑은 고딕" panose="020B0503020000020004" pitchFamily="50" charset="-127"/>
            </a:endParaRPr>
          </a:p>
          <a:p>
            <a:pPr algn="ctr">
              <a:defRPr/>
            </a:pPr>
            <a:r>
              <a:rPr lang="ko-KR" altLang="en-US" sz="1300" dirty="0">
                <a:solidFill>
                  <a:prstClr val="black"/>
                </a:solidFill>
                <a:ea typeface="맑은 고딕" panose="020B0503020000020004" pitchFamily="50" charset="-127"/>
              </a:rPr>
              <a:t>등록해제</a:t>
            </a: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33" name="꺾인 연결선 100">
            <a:extLst>
              <a:ext uri="{FF2B5EF4-FFF2-40B4-BE49-F238E27FC236}">
                <a16:creationId xmlns:a16="http://schemas.microsoft.com/office/drawing/2014/main" id="{6B549CFD-7CDB-4932-8517-DE97E3D2E2F5}"/>
              </a:ext>
            </a:extLst>
          </p:cNvPr>
          <p:cNvCxnSpPr>
            <a:cxnSpLocks/>
          </p:cNvCxnSpPr>
          <p:nvPr/>
        </p:nvCxnSpPr>
        <p:spPr>
          <a:xfrm>
            <a:off x="5256486" y="4637903"/>
            <a:ext cx="855849" cy="912555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그림 31">
            <a:extLst>
              <a:ext uri="{FF2B5EF4-FFF2-40B4-BE49-F238E27FC236}">
                <a16:creationId xmlns:a16="http://schemas.microsoft.com/office/drawing/2014/main" id="{5DF248F9-8966-4107-A084-3044303C42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38" y="764704"/>
            <a:ext cx="958665" cy="289980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DD64CC9A-5EC9-420C-B701-DB8F113B1A1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396" y="749061"/>
            <a:ext cx="5015996" cy="305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34908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2" descr="C:\Users\JOHN\Desktop\bankimg\ppt\3-1유저다이어그램.jpg"/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20501" y="0"/>
            <a:ext cx="12288688" cy="6191250"/>
          </a:xfrm>
          <a:prstGeom prst="rect">
            <a:avLst/>
          </a:prstGeom>
          <a:noFill/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B1A7C5CA-3107-49CB-B084-B95E8E6A417B}"/>
              </a:ext>
            </a:extLst>
          </p:cNvPr>
          <p:cNvSpPr/>
          <p:nvPr/>
        </p:nvSpPr>
        <p:spPr>
          <a:xfrm>
            <a:off x="3989286" y="4241903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OTP</a:t>
            </a:r>
            <a:r>
              <a:rPr lang="ko-KR" altLang="en-US" sz="13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관리</a:t>
            </a: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1EDD489-28E3-4B40-A4FC-034F161AE2F8}"/>
              </a:ext>
            </a:extLst>
          </p:cNvPr>
          <p:cNvSpPr/>
          <p:nvPr/>
        </p:nvSpPr>
        <p:spPr>
          <a:xfrm>
            <a:off x="3989286" y="184074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3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OTP</a:t>
            </a:r>
            <a:r>
              <a:rPr lang="ko-KR" altLang="en-US" sz="13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안내</a:t>
            </a: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C94FD6C-D7EF-492A-BB21-77EBDD8546CF}"/>
              </a:ext>
            </a:extLst>
          </p:cNvPr>
          <p:cNvGrpSpPr/>
          <p:nvPr/>
        </p:nvGrpSpPr>
        <p:grpSpPr>
          <a:xfrm>
            <a:off x="333917" y="3123288"/>
            <a:ext cx="1010154" cy="2742170"/>
            <a:chOff x="333917" y="3123288"/>
            <a:chExt cx="1010154" cy="2742170"/>
          </a:xfrm>
        </p:grpSpPr>
        <p:sp>
          <p:nvSpPr>
            <p:cNvPr id="82" name="직사각형 81"/>
            <p:cNvSpPr/>
            <p:nvPr/>
          </p:nvSpPr>
          <p:spPr>
            <a:xfrm>
              <a:off x="335360" y="5235458"/>
              <a:ext cx="1008000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회원</a:t>
              </a:r>
            </a:p>
          </p:txBody>
        </p:sp>
        <p:cxnSp>
          <p:nvCxnSpPr>
            <p:cNvPr id="89" name="꺾인 연결선 88"/>
            <p:cNvCxnSpPr>
              <a:cxnSpLocks/>
              <a:stCxn id="82" idx="0"/>
              <a:endCxn id="18" idx="2"/>
            </p:cNvCxnSpPr>
            <p:nvPr/>
          </p:nvCxnSpPr>
          <p:spPr>
            <a:xfrm rot="16200000" flipV="1">
              <a:off x="625874" y="5021971"/>
              <a:ext cx="426085" cy="889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꺾인 연결선 92"/>
            <p:cNvCxnSpPr>
              <a:cxnSpLocks/>
              <a:stCxn id="18" idx="0"/>
              <a:endCxn id="19" idx="2"/>
            </p:cNvCxnSpPr>
            <p:nvPr/>
          </p:nvCxnSpPr>
          <p:spPr>
            <a:xfrm rot="5400000" flipH="1" flipV="1">
              <a:off x="625952" y="3965808"/>
              <a:ext cx="426085" cy="1046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DC54F4E-729A-41AB-B722-7A40D0995FD5}"/>
                </a:ext>
              </a:extLst>
            </p:cNvPr>
            <p:cNvSpPr/>
            <p:nvPr/>
          </p:nvSpPr>
          <p:spPr>
            <a:xfrm>
              <a:off x="333917" y="4179373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로그인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6555553-B35F-407D-BAB2-698808B5E784}"/>
                </a:ext>
              </a:extLst>
            </p:cNvPr>
            <p:cNvSpPr/>
            <p:nvPr/>
          </p:nvSpPr>
          <p:spPr>
            <a:xfrm>
              <a:off x="334963" y="3123288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보안관리</a:t>
              </a:r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1ECBD0C-78D9-4AEC-87AC-291C073985EB}"/>
              </a:ext>
            </a:extLst>
          </p:cNvPr>
          <p:cNvCxnSpPr>
            <a:cxnSpLocks/>
          </p:cNvCxnSpPr>
          <p:nvPr/>
        </p:nvCxnSpPr>
        <p:spPr>
          <a:xfrm flipV="1">
            <a:off x="1344071" y="3419712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2158432" y="312328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OTP</a:t>
            </a:r>
            <a:endParaRPr kumimoji="0" lang="en-US" altLang="ko-KR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4E68C9B-4A03-42E5-9BB7-424128EE96BE}"/>
              </a:ext>
            </a:extLst>
          </p:cNvPr>
          <p:cNvGrpSpPr/>
          <p:nvPr/>
        </p:nvGrpSpPr>
        <p:grpSpPr>
          <a:xfrm>
            <a:off x="3183740" y="2231231"/>
            <a:ext cx="799200" cy="2376961"/>
            <a:chOff x="3183740" y="2231231"/>
            <a:chExt cx="799200" cy="2376961"/>
          </a:xfrm>
        </p:grpSpPr>
        <p:cxnSp>
          <p:nvCxnSpPr>
            <p:cNvPr id="39" name="꺾인 연결선 100">
              <a:extLst>
                <a:ext uri="{FF2B5EF4-FFF2-40B4-BE49-F238E27FC236}">
                  <a16:creationId xmlns:a16="http://schemas.microsoft.com/office/drawing/2014/main" id="{6B549CFD-7CDB-4932-8517-DE97E3D2E2F5}"/>
                </a:ext>
              </a:extLst>
            </p:cNvPr>
            <p:cNvCxnSpPr>
              <a:cxnSpLocks/>
            </p:cNvCxnSpPr>
            <p:nvPr/>
          </p:nvCxnSpPr>
          <p:spPr>
            <a:xfrm>
              <a:off x="3183740" y="3420192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꺾인 연결선 100">
              <a:extLst>
                <a:ext uri="{FF2B5EF4-FFF2-40B4-BE49-F238E27FC236}">
                  <a16:creationId xmlns:a16="http://schemas.microsoft.com/office/drawing/2014/main" id="{BC894D90-80F5-47F1-A44B-8E92837C75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83740" y="2231231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C5380FE-6F0B-407C-B5CC-B476AC1C931F}"/>
              </a:ext>
            </a:extLst>
          </p:cNvPr>
          <p:cNvSpPr/>
          <p:nvPr/>
        </p:nvSpPr>
        <p:spPr>
          <a:xfrm>
            <a:off x="6085026" y="4198622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en-US" altLang="ko-KR" sz="1300" dirty="0">
                <a:solidFill>
                  <a:prstClr val="black"/>
                </a:solidFill>
              </a:rPr>
              <a:t>OTP</a:t>
            </a:r>
          </a:p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해지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6D65214-90F2-471A-A412-B7E02D756A1E}"/>
              </a:ext>
            </a:extLst>
          </p:cNvPr>
          <p:cNvSpPr/>
          <p:nvPr/>
        </p:nvSpPr>
        <p:spPr>
          <a:xfrm>
            <a:off x="6085026" y="2998045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등록 문구</a:t>
            </a:r>
            <a:endParaRPr kumimoji="0" lang="en-US" altLang="ko-KR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설정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5FE6F13B-5FC7-47FD-9CB3-ED69D49B7281}"/>
              </a:ext>
            </a:extLst>
          </p:cNvPr>
          <p:cNvGrpSpPr/>
          <p:nvPr/>
        </p:nvGrpSpPr>
        <p:grpSpPr>
          <a:xfrm>
            <a:off x="5271156" y="3410905"/>
            <a:ext cx="799200" cy="1188962"/>
            <a:chOff x="5271156" y="3410905"/>
            <a:chExt cx="799200" cy="1188962"/>
          </a:xfrm>
        </p:grpSpPr>
        <p:cxnSp>
          <p:nvCxnSpPr>
            <p:cNvPr id="23" name="직선 화살표 연결선 22">
              <a:extLst>
                <a:ext uri="{FF2B5EF4-FFF2-40B4-BE49-F238E27FC236}">
                  <a16:creationId xmlns:a16="http://schemas.microsoft.com/office/drawing/2014/main" id="{743CD3A5-AB84-486D-A5F3-F23239B5EAE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71156" y="4590579"/>
              <a:ext cx="799200" cy="9288"/>
            </a:xfrm>
            <a:prstGeom prst="straightConnector1">
              <a:avLst/>
            </a:prstGeom>
            <a:ln w="28194" cap="flat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꺾인 연결선 100">
              <a:extLst>
                <a:ext uri="{FF2B5EF4-FFF2-40B4-BE49-F238E27FC236}">
                  <a16:creationId xmlns:a16="http://schemas.microsoft.com/office/drawing/2014/main" id="{DB054439-5A95-436A-9232-4D3496F40F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71156" y="3410905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" name="그림 24">
            <a:extLst>
              <a:ext uri="{FF2B5EF4-FFF2-40B4-BE49-F238E27FC236}">
                <a16:creationId xmlns:a16="http://schemas.microsoft.com/office/drawing/2014/main" id="{4EB5C196-7632-41B8-B86B-969B9A5D364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38" y="764704"/>
            <a:ext cx="958665" cy="28998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48E1274B-C680-4165-BFE0-CF2BB21809D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396" y="749061"/>
            <a:ext cx="5015996" cy="305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29400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2" descr="C:\Users\JOHN\Desktop\bankimg\ppt\3-1유저다이어그램.jpg"/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20501" y="0"/>
            <a:ext cx="12288688" cy="6191250"/>
          </a:xfrm>
          <a:prstGeom prst="rect">
            <a:avLst/>
          </a:prstGeom>
          <a:noFill/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B1A7C5CA-3107-49CB-B084-B95E8E6A417B}"/>
              </a:ext>
            </a:extLst>
          </p:cNvPr>
          <p:cNvSpPr/>
          <p:nvPr/>
        </p:nvSpPr>
        <p:spPr>
          <a:xfrm>
            <a:off x="3989286" y="4241903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신입금계좌</a:t>
            </a:r>
            <a:endParaRPr lang="en-US" altLang="ko-KR" sz="1300" dirty="0">
              <a:solidFill>
                <a:prstClr val="black"/>
              </a:solidFill>
            </a:endParaRPr>
          </a:p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관리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1EDD489-28E3-4B40-A4FC-034F161AE2F8}"/>
              </a:ext>
            </a:extLst>
          </p:cNvPr>
          <p:cNvSpPr/>
          <p:nvPr/>
        </p:nvSpPr>
        <p:spPr>
          <a:xfrm>
            <a:off x="3989286" y="184074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서비스안내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C94FD6C-D7EF-492A-BB21-77EBDD8546CF}"/>
              </a:ext>
            </a:extLst>
          </p:cNvPr>
          <p:cNvGrpSpPr/>
          <p:nvPr/>
        </p:nvGrpSpPr>
        <p:grpSpPr>
          <a:xfrm>
            <a:off x="333917" y="3123288"/>
            <a:ext cx="1010154" cy="2742170"/>
            <a:chOff x="333917" y="3123288"/>
            <a:chExt cx="1010154" cy="2742170"/>
          </a:xfrm>
        </p:grpSpPr>
        <p:sp>
          <p:nvSpPr>
            <p:cNvPr id="82" name="직사각형 81"/>
            <p:cNvSpPr/>
            <p:nvPr/>
          </p:nvSpPr>
          <p:spPr>
            <a:xfrm>
              <a:off x="335360" y="5235458"/>
              <a:ext cx="1008000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회원</a:t>
              </a:r>
            </a:p>
          </p:txBody>
        </p:sp>
        <p:cxnSp>
          <p:nvCxnSpPr>
            <p:cNvPr id="89" name="꺾인 연결선 88"/>
            <p:cNvCxnSpPr>
              <a:cxnSpLocks/>
              <a:stCxn id="82" idx="0"/>
              <a:endCxn id="18" idx="2"/>
            </p:cNvCxnSpPr>
            <p:nvPr/>
          </p:nvCxnSpPr>
          <p:spPr>
            <a:xfrm rot="16200000" flipV="1">
              <a:off x="625874" y="5021971"/>
              <a:ext cx="426085" cy="889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꺾인 연결선 92"/>
            <p:cNvCxnSpPr>
              <a:cxnSpLocks/>
              <a:stCxn id="18" idx="0"/>
              <a:endCxn id="19" idx="2"/>
            </p:cNvCxnSpPr>
            <p:nvPr/>
          </p:nvCxnSpPr>
          <p:spPr>
            <a:xfrm rot="5400000" flipH="1" flipV="1">
              <a:off x="625952" y="3965808"/>
              <a:ext cx="426085" cy="1046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DC54F4E-729A-41AB-B722-7A40D0995FD5}"/>
                </a:ext>
              </a:extLst>
            </p:cNvPr>
            <p:cNvSpPr/>
            <p:nvPr/>
          </p:nvSpPr>
          <p:spPr>
            <a:xfrm>
              <a:off x="333917" y="4179373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로그인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6555553-B35F-407D-BAB2-698808B5E784}"/>
                </a:ext>
              </a:extLst>
            </p:cNvPr>
            <p:cNvSpPr/>
            <p:nvPr/>
          </p:nvSpPr>
          <p:spPr>
            <a:xfrm>
              <a:off x="334963" y="3123288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보안관리</a:t>
              </a:r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1ECBD0C-78D9-4AEC-87AC-291C073985EB}"/>
              </a:ext>
            </a:extLst>
          </p:cNvPr>
          <p:cNvCxnSpPr>
            <a:cxnSpLocks/>
          </p:cNvCxnSpPr>
          <p:nvPr/>
        </p:nvCxnSpPr>
        <p:spPr>
          <a:xfrm flipV="1">
            <a:off x="1344071" y="3419712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2158432" y="312328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 err="1">
                <a:solidFill>
                  <a:prstClr val="black"/>
                </a:solidFill>
              </a:rPr>
              <a:t>신입금계좌관리서비스</a:t>
            </a:r>
            <a:endParaRPr lang="ko-KR" altLang="en-US" sz="1300" dirty="0">
              <a:solidFill>
                <a:prstClr val="black"/>
              </a:solidFill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4E68C9B-4A03-42E5-9BB7-424128EE96BE}"/>
              </a:ext>
            </a:extLst>
          </p:cNvPr>
          <p:cNvGrpSpPr/>
          <p:nvPr/>
        </p:nvGrpSpPr>
        <p:grpSpPr>
          <a:xfrm>
            <a:off x="3183740" y="2231231"/>
            <a:ext cx="799200" cy="2376961"/>
            <a:chOff x="3183740" y="2231231"/>
            <a:chExt cx="799200" cy="2376961"/>
          </a:xfrm>
        </p:grpSpPr>
        <p:cxnSp>
          <p:nvCxnSpPr>
            <p:cNvPr id="39" name="꺾인 연결선 100">
              <a:extLst>
                <a:ext uri="{FF2B5EF4-FFF2-40B4-BE49-F238E27FC236}">
                  <a16:creationId xmlns:a16="http://schemas.microsoft.com/office/drawing/2014/main" id="{6B549CFD-7CDB-4932-8517-DE97E3D2E2F5}"/>
                </a:ext>
              </a:extLst>
            </p:cNvPr>
            <p:cNvCxnSpPr>
              <a:cxnSpLocks/>
            </p:cNvCxnSpPr>
            <p:nvPr/>
          </p:nvCxnSpPr>
          <p:spPr>
            <a:xfrm>
              <a:off x="3183740" y="3420192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꺾인 연결선 100">
              <a:extLst>
                <a:ext uri="{FF2B5EF4-FFF2-40B4-BE49-F238E27FC236}">
                  <a16:creationId xmlns:a16="http://schemas.microsoft.com/office/drawing/2014/main" id="{BC894D90-80F5-47F1-A44B-8E92837C75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83740" y="2231231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E9C8D49F-17F4-430A-9DBF-A9C74B79817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38" y="764704"/>
            <a:ext cx="958665" cy="28998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E7845C55-104E-4A55-B808-A1CF9558C70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396" y="749061"/>
            <a:ext cx="5015996" cy="305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80325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2" descr="C:\Users\JOHN\Desktop\bankimg\ppt\3-1유저다이어그램.jpg"/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20501" y="0"/>
            <a:ext cx="12288688" cy="6191250"/>
          </a:xfrm>
          <a:prstGeom prst="rect">
            <a:avLst/>
          </a:prstGeom>
          <a:noFill/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B1A7C5CA-3107-49CB-B084-B95E8E6A417B}"/>
              </a:ext>
            </a:extLst>
          </p:cNvPr>
          <p:cNvSpPr/>
          <p:nvPr/>
        </p:nvSpPr>
        <p:spPr>
          <a:xfrm>
            <a:off x="3989286" y="4241903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신입금계좌</a:t>
            </a:r>
            <a:endParaRPr lang="en-US" altLang="ko-KR" sz="1300" dirty="0">
              <a:solidFill>
                <a:prstClr val="black"/>
              </a:solidFill>
            </a:endParaRPr>
          </a:p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관리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1EDD489-28E3-4B40-A4FC-034F161AE2F8}"/>
              </a:ext>
            </a:extLst>
          </p:cNvPr>
          <p:cNvSpPr/>
          <p:nvPr/>
        </p:nvSpPr>
        <p:spPr>
          <a:xfrm>
            <a:off x="3989286" y="184074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서비스안내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C94FD6C-D7EF-492A-BB21-77EBDD8546CF}"/>
              </a:ext>
            </a:extLst>
          </p:cNvPr>
          <p:cNvGrpSpPr/>
          <p:nvPr/>
        </p:nvGrpSpPr>
        <p:grpSpPr>
          <a:xfrm>
            <a:off x="333917" y="3123288"/>
            <a:ext cx="1010154" cy="2742170"/>
            <a:chOff x="333917" y="3123288"/>
            <a:chExt cx="1010154" cy="2742170"/>
          </a:xfrm>
        </p:grpSpPr>
        <p:sp>
          <p:nvSpPr>
            <p:cNvPr id="82" name="직사각형 81"/>
            <p:cNvSpPr/>
            <p:nvPr/>
          </p:nvSpPr>
          <p:spPr>
            <a:xfrm>
              <a:off x="335360" y="5235458"/>
              <a:ext cx="1008000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회원</a:t>
              </a:r>
            </a:p>
          </p:txBody>
        </p:sp>
        <p:cxnSp>
          <p:nvCxnSpPr>
            <p:cNvPr id="89" name="꺾인 연결선 88"/>
            <p:cNvCxnSpPr>
              <a:cxnSpLocks/>
              <a:stCxn id="82" idx="0"/>
              <a:endCxn id="18" idx="2"/>
            </p:cNvCxnSpPr>
            <p:nvPr/>
          </p:nvCxnSpPr>
          <p:spPr>
            <a:xfrm rot="16200000" flipV="1">
              <a:off x="625874" y="5021971"/>
              <a:ext cx="426085" cy="889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꺾인 연결선 92"/>
            <p:cNvCxnSpPr>
              <a:cxnSpLocks/>
              <a:stCxn id="18" idx="0"/>
              <a:endCxn id="19" idx="2"/>
            </p:cNvCxnSpPr>
            <p:nvPr/>
          </p:nvCxnSpPr>
          <p:spPr>
            <a:xfrm rot="5400000" flipH="1" flipV="1">
              <a:off x="625952" y="3965808"/>
              <a:ext cx="426085" cy="1046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DC54F4E-729A-41AB-B722-7A40D0995FD5}"/>
                </a:ext>
              </a:extLst>
            </p:cNvPr>
            <p:cNvSpPr/>
            <p:nvPr/>
          </p:nvSpPr>
          <p:spPr>
            <a:xfrm>
              <a:off x="333917" y="4179373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로그인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6555553-B35F-407D-BAB2-698808B5E784}"/>
                </a:ext>
              </a:extLst>
            </p:cNvPr>
            <p:cNvSpPr/>
            <p:nvPr/>
          </p:nvSpPr>
          <p:spPr>
            <a:xfrm>
              <a:off x="334963" y="3123288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보안관리</a:t>
              </a:r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1ECBD0C-78D9-4AEC-87AC-291C073985EB}"/>
              </a:ext>
            </a:extLst>
          </p:cNvPr>
          <p:cNvCxnSpPr>
            <a:cxnSpLocks/>
          </p:cNvCxnSpPr>
          <p:nvPr/>
        </p:nvCxnSpPr>
        <p:spPr>
          <a:xfrm flipV="1">
            <a:off x="1344071" y="3419712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2158432" y="312328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 err="1">
                <a:solidFill>
                  <a:prstClr val="black"/>
                </a:solidFill>
              </a:rPr>
              <a:t>신입금계좌관리서비스</a:t>
            </a:r>
            <a:endParaRPr lang="ko-KR" altLang="en-US" sz="1300" dirty="0">
              <a:solidFill>
                <a:prstClr val="black"/>
              </a:solidFill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4E68C9B-4A03-42E5-9BB7-424128EE96BE}"/>
              </a:ext>
            </a:extLst>
          </p:cNvPr>
          <p:cNvGrpSpPr/>
          <p:nvPr/>
        </p:nvGrpSpPr>
        <p:grpSpPr>
          <a:xfrm>
            <a:off x="3183740" y="2231231"/>
            <a:ext cx="799200" cy="2376961"/>
            <a:chOff x="3183740" y="2231231"/>
            <a:chExt cx="799200" cy="2376961"/>
          </a:xfrm>
        </p:grpSpPr>
        <p:cxnSp>
          <p:nvCxnSpPr>
            <p:cNvPr id="39" name="꺾인 연결선 100">
              <a:extLst>
                <a:ext uri="{FF2B5EF4-FFF2-40B4-BE49-F238E27FC236}">
                  <a16:creationId xmlns:a16="http://schemas.microsoft.com/office/drawing/2014/main" id="{6B549CFD-7CDB-4932-8517-DE97E3D2E2F5}"/>
                </a:ext>
              </a:extLst>
            </p:cNvPr>
            <p:cNvCxnSpPr>
              <a:cxnSpLocks/>
            </p:cNvCxnSpPr>
            <p:nvPr/>
          </p:nvCxnSpPr>
          <p:spPr>
            <a:xfrm>
              <a:off x="3183740" y="3420192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꺾인 연결선 100">
              <a:extLst>
                <a:ext uri="{FF2B5EF4-FFF2-40B4-BE49-F238E27FC236}">
                  <a16:creationId xmlns:a16="http://schemas.microsoft.com/office/drawing/2014/main" id="{BC894D90-80F5-47F1-A44B-8E92837C75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83740" y="2231231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ADE3756-07D8-43AC-8269-0BF721B862A4}"/>
              </a:ext>
            </a:extLst>
          </p:cNvPr>
          <p:cNvSpPr/>
          <p:nvPr/>
        </p:nvSpPr>
        <p:spPr>
          <a:xfrm>
            <a:off x="6096000" y="1835231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3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서비스 신청</a:t>
            </a: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6FB3D2C2-F02D-4D7A-BEFD-341B2D3AA0ED}"/>
              </a:ext>
            </a:extLst>
          </p:cNvPr>
          <p:cNvCxnSpPr>
            <a:cxnSpLocks/>
          </p:cNvCxnSpPr>
          <p:nvPr/>
        </p:nvCxnSpPr>
        <p:spPr>
          <a:xfrm>
            <a:off x="5271726" y="2261320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6FB3D2C2-F02D-4D7A-BEFD-341B2D3AA0ED}"/>
              </a:ext>
            </a:extLst>
          </p:cNvPr>
          <p:cNvCxnSpPr>
            <a:cxnSpLocks/>
          </p:cNvCxnSpPr>
          <p:nvPr/>
        </p:nvCxnSpPr>
        <p:spPr>
          <a:xfrm>
            <a:off x="5296800" y="4637903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ADE3756-07D8-43AC-8269-0BF721B862A4}"/>
              </a:ext>
            </a:extLst>
          </p:cNvPr>
          <p:cNvSpPr/>
          <p:nvPr/>
        </p:nvSpPr>
        <p:spPr>
          <a:xfrm>
            <a:off x="6096000" y="4241903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300" dirty="0" err="1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신입금계좌</a:t>
            </a:r>
            <a:endParaRPr lang="en-US" altLang="ko-KR" sz="13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조회</a:t>
            </a: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6FB3D2C2-F02D-4D7A-BEFD-341B2D3AA0ED}"/>
              </a:ext>
            </a:extLst>
          </p:cNvPr>
          <p:cNvCxnSpPr>
            <a:cxnSpLocks/>
          </p:cNvCxnSpPr>
          <p:nvPr/>
        </p:nvCxnSpPr>
        <p:spPr>
          <a:xfrm>
            <a:off x="7362406" y="4666558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ADE3756-07D8-43AC-8269-0BF721B862A4}"/>
              </a:ext>
            </a:extLst>
          </p:cNvPr>
          <p:cNvSpPr/>
          <p:nvPr/>
        </p:nvSpPr>
        <p:spPr>
          <a:xfrm>
            <a:off x="8161606" y="4270558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3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서비스</a:t>
            </a:r>
            <a:endParaRPr lang="en-US" altLang="ko-KR" sz="13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3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해지</a:t>
            </a: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F94C8B12-B7BD-4E2F-92B0-8CBF1F13014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38" y="764704"/>
            <a:ext cx="958665" cy="28998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989E6371-3D61-44D9-A66D-767AFB6B88E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396" y="749061"/>
            <a:ext cx="5015996" cy="305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95258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2" descr="C:\Users\JOHN\Desktop\bankimg\ppt\3-1유저다이어그램.jpg"/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20501" y="0"/>
            <a:ext cx="12288688" cy="6191250"/>
          </a:xfrm>
          <a:prstGeom prst="rect">
            <a:avLst/>
          </a:prstGeom>
          <a:noFill/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B1A7C5CA-3107-49CB-B084-B95E8E6A417B}"/>
              </a:ext>
            </a:extLst>
          </p:cNvPr>
          <p:cNvSpPr/>
          <p:nvPr/>
        </p:nvSpPr>
        <p:spPr>
          <a:xfrm>
            <a:off x="3989286" y="4241903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신입금계좌</a:t>
            </a:r>
            <a:endParaRPr lang="en-US" altLang="ko-KR" sz="1300" dirty="0">
              <a:solidFill>
                <a:prstClr val="black"/>
              </a:solidFill>
            </a:endParaRPr>
          </a:p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관리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1EDD489-28E3-4B40-A4FC-034F161AE2F8}"/>
              </a:ext>
            </a:extLst>
          </p:cNvPr>
          <p:cNvSpPr/>
          <p:nvPr/>
        </p:nvSpPr>
        <p:spPr>
          <a:xfrm>
            <a:off x="3989286" y="184074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서비스안내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C94FD6C-D7EF-492A-BB21-77EBDD8546CF}"/>
              </a:ext>
            </a:extLst>
          </p:cNvPr>
          <p:cNvGrpSpPr/>
          <p:nvPr/>
        </p:nvGrpSpPr>
        <p:grpSpPr>
          <a:xfrm>
            <a:off x="333917" y="3123288"/>
            <a:ext cx="1010154" cy="2742170"/>
            <a:chOff x="333917" y="3123288"/>
            <a:chExt cx="1010154" cy="2742170"/>
          </a:xfrm>
        </p:grpSpPr>
        <p:sp>
          <p:nvSpPr>
            <p:cNvPr id="82" name="직사각형 81"/>
            <p:cNvSpPr/>
            <p:nvPr/>
          </p:nvSpPr>
          <p:spPr>
            <a:xfrm>
              <a:off x="335360" y="5235458"/>
              <a:ext cx="1008000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회원</a:t>
              </a:r>
            </a:p>
          </p:txBody>
        </p:sp>
        <p:cxnSp>
          <p:nvCxnSpPr>
            <p:cNvPr id="89" name="꺾인 연결선 88"/>
            <p:cNvCxnSpPr>
              <a:cxnSpLocks/>
              <a:stCxn id="82" idx="0"/>
              <a:endCxn id="18" idx="2"/>
            </p:cNvCxnSpPr>
            <p:nvPr/>
          </p:nvCxnSpPr>
          <p:spPr>
            <a:xfrm rot="16200000" flipV="1">
              <a:off x="625874" y="5021971"/>
              <a:ext cx="426085" cy="889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꺾인 연결선 92"/>
            <p:cNvCxnSpPr>
              <a:cxnSpLocks/>
              <a:stCxn id="18" idx="0"/>
              <a:endCxn id="19" idx="2"/>
            </p:cNvCxnSpPr>
            <p:nvPr/>
          </p:nvCxnSpPr>
          <p:spPr>
            <a:xfrm rot="5400000" flipH="1" flipV="1">
              <a:off x="625952" y="3965808"/>
              <a:ext cx="426085" cy="1046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DC54F4E-729A-41AB-B722-7A40D0995FD5}"/>
                </a:ext>
              </a:extLst>
            </p:cNvPr>
            <p:cNvSpPr/>
            <p:nvPr/>
          </p:nvSpPr>
          <p:spPr>
            <a:xfrm>
              <a:off x="333917" y="4179373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로그인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6555553-B35F-407D-BAB2-698808B5E784}"/>
                </a:ext>
              </a:extLst>
            </p:cNvPr>
            <p:cNvSpPr/>
            <p:nvPr/>
          </p:nvSpPr>
          <p:spPr>
            <a:xfrm>
              <a:off x="334963" y="3123288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보안관리</a:t>
              </a:r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1ECBD0C-78D9-4AEC-87AC-291C073985EB}"/>
              </a:ext>
            </a:extLst>
          </p:cNvPr>
          <p:cNvCxnSpPr>
            <a:cxnSpLocks/>
          </p:cNvCxnSpPr>
          <p:nvPr/>
        </p:nvCxnSpPr>
        <p:spPr>
          <a:xfrm flipV="1">
            <a:off x="1344071" y="3419712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2158432" y="312328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 err="1">
                <a:solidFill>
                  <a:prstClr val="black"/>
                </a:solidFill>
              </a:rPr>
              <a:t>신입금계좌관리서비스</a:t>
            </a:r>
            <a:endParaRPr lang="ko-KR" altLang="en-US" sz="1300" dirty="0">
              <a:solidFill>
                <a:prstClr val="black"/>
              </a:solidFill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4E68C9B-4A03-42E5-9BB7-424128EE96BE}"/>
              </a:ext>
            </a:extLst>
          </p:cNvPr>
          <p:cNvGrpSpPr/>
          <p:nvPr/>
        </p:nvGrpSpPr>
        <p:grpSpPr>
          <a:xfrm>
            <a:off x="3183740" y="2231231"/>
            <a:ext cx="799200" cy="2376961"/>
            <a:chOff x="3183740" y="2231231"/>
            <a:chExt cx="799200" cy="2376961"/>
          </a:xfrm>
        </p:grpSpPr>
        <p:cxnSp>
          <p:nvCxnSpPr>
            <p:cNvPr id="39" name="꺾인 연결선 100">
              <a:extLst>
                <a:ext uri="{FF2B5EF4-FFF2-40B4-BE49-F238E27FC236}">
                  <a16:creationId xmlns:a16="http://schemas.microsoft.com/office/drawing/2014/main" id="{6B549CFD-7CDB-4932-8517-DE97E3D2E2F5}"/>
                </a:ext>
              </a:extLst>
            </p:cNvPr>
            <p:cNvCxnSpPr>
              <a:cxnSpLocks/>
            </p:cNvCxnSpPr>
            <p:nvPr/>
          </p:nvCxnSpPr>
          <p:spPr>
            <a:xfrm>
              <a:off x="3183740" y="3420192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꺾인 연결선 100">
              <a:extLst>
                <a:ext uri="{FF2B5EF4-FFF2-40B4-BE49-F238E27FC236}">
                  <a16:creationId xmlns:a16="http://schemas.microsoft.com/office/drawing/2014/main" id="{BC894D90-80F5-47F1-A44B-8E92837C75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83740" y="2231231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ADE3756-07D8-43AC-8269-0BF721B862A4}"/>
              </a:ext>
            </a:extLst>
          </p:cNvPr>
          <p:cNvSpPr/>
          <p:nvPr/>
        </p:nvSpPr>
        <p:spPr>
          <a:xfrm>
            <a:off x="6096000" y="1835231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3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서비스 신청</a:t>
            </a: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6FB3D2C2-F02D-4D7A-BEFD-341B2D3AA0ED}"/>
              </a:ext>
            </a:extLst>
          </p:cNvPr>
          <p:cNvCxnSpPr>
            <a:cxnSpLocks/>
          </p:cNvCxnSpPr>
          <p:nvPr/>
        </p:nvCxnSpPr>
        <p:spPr>
          <a:xfrm>
            <a:off x="5271726" y="2261320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6FB3D2C2-F02D-4D7A-BEFD-341B2D3AA0ED}"/>
              </a:ext>
            </a:extLst>
          </p:cNvPr>
          <p:cNvCxnSpPr>
            <a:cxnSpLocks/>
          </p:cNvCxnSpPr>
          <p:nvPr/>
        </p:nvCxnSpPr>
        <p:spPr>
          <a:xfrm>
            <a:off x="5296800" y="4637903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ADE3756-07D8-43AC-8269-0BF721B862A4}"/>
              </a:ext>
            </a:extLst>
          </p:cNvPr>
          <p:cNvSpPr/>
          <p:nvPr/>
        </p:nvSpPr>
        <p:spPr>
          <a:xfrm>
            <a:off x="6096000" y="4241903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300" dirty="0" err="1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신입금계좌</a:t>
            </a:r>
            <a:endParaRPr lang="en-US" altLang="ko-KR" sz="13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조회</a:t>
            </a: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6FB3D2C2-F02D-4D7A-BEFD-341B2D3AA0ED}"/>
              </a:ext>
            </a:extLst>
          </p:cNvPr>
          <p:cNvCxnSpPr>
            <a:cxnSpLocks/>
          </p:cNvCxnSpPr>
          <p:nvPr/>
        </p:nvCxnSpPr>
        <p:spPr>
          <a:xfrm>
            <a:off x="7362406" y="4666558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ADE3756-07D8-43AC-8269-0BF721B862A4}"/>
              </a:ext>
            </a:extLst>
          </p:cNvPr>
          <p:cNvSpPr/>
          <p:nvPr/>
        </p:nvSpPr>
        <p:spPr>
          <a:xfrm>
            <a:off x="8161606" y="4270558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3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서비스</a:t>
            </a:r>
            <a:endParaRPr lang="en-US" altLang="ko-KR" sz="13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3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해지</a:t>
            </a: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A4F799D8-7D55-4EDB-8161-28572D5C7B9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38" y="764704"/>
            <a:ext cx="958665" cy="28998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AD285738-E550-4CBA-A25D-D61192B68FB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396" y="749061"/>
            <a:ext cx="5015996" cy="305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2264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074" name="Picture 2" descr="C:\Users\JOHN\Desktop\bankimg\ppt\1-2.벤치마킹 및 분석.jpg"/>
          <p:cNvPicPr>
            <a:picLocks noChangeAspect="1" noChangeArrowheads="1"/>
          </p:cNvPicPr>
          <p:nvPr/>
        </p:nvPicPr>
        <p:blipFill>
          <a:blip r:embed="rId2" cstate="print"/>
          <a:srcRect l="7210" t="8847" r="7186" b="8847"/>
          <a:stretch>
            <a:fillRect/>
          </a:stretch>
        </p:blipFill>
        <p:spPr bwMode="auto">
          <a:xfrm>
            <a:off x="0" y="332656"/>
            <a:ext cx="12192000" cy="6172200"/>
          </a:xfrm>
          <a:prstGeom prst="rect">
            <a:avLst/>
          </a:prstGeom>
          <a:noFill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DA4AF1B-9F73-4819-91E0-60BD15234C75}"/>
              </a:ext>
            </a:extLst>
          </p:cNvPr>
          <p:cNvSpPr txBox="1"/>
          <p:nvPr/>
        </p:nvSpPr>
        <p:spPr>
          <a:xfrm>
            <a:off x="1321834" y="1671252"/>
            <a:ext cx="45698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강점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(STRENGH)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/>
            </a:r>
            <a:b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1.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간편성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&amp;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합리성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2.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시간제약 없이 이용가능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7" name="Picture 2" descr="ì¹´ì¹´ì¤ íë ì¦ì ëí ì´ë¯¸ì§ ê²ìê²°ê³¼">
            <a:extLst>
              <a:ext uri="{FF2B5EF4-FFF2-40B4-BE49-F238E27FC236}">
                <a16:creationId xmlns:a16="http://schemas.microsoft.com/office/drawing/2014/main" id="{D11AD831-38D6-45C6-8A66-DD20780CD2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8C536"/>
              </a:clrFrom>
              <a:clrTo>
                <a:srgbClr val="F8C53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5851" y="5434043"/>
            <a:ext cx="1935358" cy="1088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object 4">
            <a:extLst>
              <a:ext uri="{FF2B5EF4-FFF2-40B4-BE49-F238E27FC236}">
                <a16:creationId xmlns:a16="http://schemas.microsoft.com/office/drawing/2014/main" id="{01B85FF9-961B-435A-BFAF-9F9118BBA829}"/>
              </a:ext>
            </a:extLst>
          </p:cNvPr>
          <p:cNvSpPr/>
          <p:nvPr/>
        </p:nvSpPr>
        <p:spPr>
          <a:xfrm>
            <a:off x="5619930" y="3351056"/>
            <a:ext cx="850214" cy="85021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>
              <a:latin typeface="나눔고딕"/>
            </a:endParaRPr>
          </a:p>
        </p:txBody>
      </p:sp>
      <p:pic>
        <p:nvPicPr>
          <p:cNvPr id="10" name="Picture 2" descr="C:\Users\Administrator.Sc-201906031910\Desktop\mainppt\png\swot\s.png">
            <a:extLst>
              <a:ext uri="{FF2B5EF4-FFF2-40B4-BE49-F238E27FC236}">
                <a16:creationId xmlns:a16="http://schemas.microsoft.com/office/drawing/2014/main" id="{24BE5A73-37DB-481C-A453-C2F157F867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6849" y="1967118"/>
            <a:ext cx="1730014" cy="2446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C:\Users\Administrator.Sc-201906031910\Desktop\mainppt\png\swot\w.png">
            <a:extLst>
              <a:ext uri="{FF2B5EF4-FFF2-40B4-BE49-F238E27FC236}">
                <a16:creationId xmlns:a16="http://schemas.microsoft.com/office/drawing/2014/main" id="{7EBD9993-7495-42BF-BA42-7510FA9914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5841" y="1921287"/>
            <a:ext cx="1794826" cy="2538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C:\Users\Administrator.Sc-201906031910\Desktop\mainppt\png\swot\t.png">
            <a:extLst>
              <a:ext uri="{FF2B5EF4-FFF2-40B4-BE49-F238E27FC236}">
                <a16:creationId xmlns:a16="http://schemas.microsoft.com/office/drawing/2014/main" id="{073DA3AA-FF17-48D8-947D-2A9260EC29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4009" y="3484744"/>
            <a:ext cx="1589817" cy="2248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C:\Users\Administrator.Sc-201906031910\Desktop\mainppt\png\swot\o.png">
            <a:extLst>
              <a:ext uri="{FF2B5EF4-FFF2-40B4-BE49-F238E27FC236}">
                <a16:creationId xmlns:a16="http://schemas.microsoft.com/office/drawing/2014/main" id="{F2C33DEB-4018-4EAB-BE9F-7372774DA4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378" y="3333230"/>
            <a:ext cx="2021139" cy="2858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8A66E0E-779B-42B9-87E5-8D085074924B}"/>
              </a:ext>
            </a:extLst>
          </p:cNvPr>
          <p:cNvSpPr txBox="1"/>
          <p:nvPr/>
        </p:nvSpPr>
        <p:spPr>
          <a:xfrm>
            <a:off x="7865104" y="1635920"/>
            <a:ext cx="47430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약점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(WEAKNESS)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/>
            </a:r>
            <a:b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1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.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금융상품의 부재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2.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상담원 채팅문의 없음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ABC5FD4-8503-4B1C-BFBB-A67FA79057D4}"/>
              </a:ext>
            </a:extLst>
          </p:cNvPr>
          <p:cNvSpPr txBox="1"/>
          <p:nvPr/>
        </p:nvSpPr>
        <p:spPr>
          <a:xfrm>
            <a:off x="7910777" y="4408536"/>
            <a:ext cx="50899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위협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(THREAT)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/>
            </a:r>
            <a:b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1. 1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금융권 은행들의 스마트 뱅킹 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   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사업 확장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2.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 제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3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인터넷전용 은행 출범 예정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276266D-0E92-456A-9ED7-1E574A9DC55C}"/>
              </a:ext>
            </a:extLst>
          </p:cNvPr>
          <p:cNvSpPr txBox="1"/>
          <p:nvPr/>
        </p:nvSpPr>
        <p:spPr>
          <a:xfrm>
            <a:off x="1254523" y="4298646"/>
            <a:ext cx="40449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기회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(OPPORTUNITY)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/>
            </a:r>
            <a:b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1.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스마트 </a:t>
            </a:r>
            <a:r>
              <a:rPr lang="ko-KR" altLang="en-US" b="1" dirty="0" err="1">
                <a:solidFill>
                  <a:schemeClr val="accent1">
                    <a:lumMod val="50000"/>
                  </a:schemeClr>
                </a:solidFill>
              </a:rPr>
              <a:t>뱅킹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 시장의 성장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  <a:p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89287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2" descr="C:\Users\JOHN\Desktop\bankimg\ppt\3-1유저다이어그램.jpg"/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20501" y="0"/>
            <a:ext cx="12288688" cy="6191250"/>
          </a:xfrm>
          <a:prstGeom prst="rect">
            <a:avLst/>
          </a:prstGeom>
          <a:noFill/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B1A7C5CA-3107-49CB-B084-B95E8E6A417B}"/>
              </a:ext>
            </a:extLst>
          </p:cNvPr>
          <p:cNvSpPr/>
          <p:nvPr/>
        </p:nvSpPr>
        <p:spPr>
          <a:xfrm>
            <a:off x="3989286" y="4241903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지연이체</a:t>
            </a:r>
            <a:endParaRPr lang="en-US" altLang="ko-KR" sz="1300" dirty="0">
              <a:solidFill>
                <a:prstClr val="black"/>
              </a:solidFill>
            </a:endParaRPr>
          </a:p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계좌관리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1EDD489-28E3-4B40-A4FC-034F161AE2F8}"/>
              </a:ext>
            </a:extLst>
          </p:cNvPr>
          <p:cNvSpPr/>
          <p:nvPr/>
        </p:nvSpPr>
        <p:spPr>
          <a:xfrm>
            <a:off x="3989286" y="184074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서비스안내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C94FD6C-D7EF-492A-BB21-77EBDD8546CF}"/>
              </a:ext>
            </a:extLst>
          </p:cNvPr>
          <p:cNvGrpSpPr/>
          <p:nvPr/>
        </p:nvGrpSpPr>
        <p:grpSpPr>
          <a:xfrm>
            <a:off x="333917" y="3123288"/>
            <a:ext cx="1010154" cy="2742170"/>
            <a:chOff x="333917" y="3123288"/>
            <a:chExt cx="1010154" cy="2742170"/>
          </a:xfrm>
        </p:grpSpPr>
        <p:sp>
          <p:nvSpPr>
            <p:cNvPr id="82" name="직사각형 81"/>
            <p:cNvSpPr/>
            <p:nvPr/>
          </p:nvSpPr>
          <p:spPr>
            <a:xfrm>
              <a:off x="335360" y="5235458"/>
              <a:ext cx="1008000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회원</a:t>
              </a:r>
            </a:p>
          </p:txBody>
        </p:sp>
        <p:cxnSp>
          <p:nvCxnSpPr>
            <p:cNvPr id="89" name="꺾인 연결선 88"/>
            <p:cNvCxnSpPr>
              <a:cxnSpLocks/>
              <a:stCxn id="82" idx="0"/>
              <a:endCxn id="18" idx="2"/>
            </p:cNvCxnSpPr>
            <p:nvPr/>
          </p:nvCxnSpPr>
          <p:spPr>
            <a:xfrm rot="16200000" flipV="1">
              <a:off x="625874" y="5021971"/>
              <a:ext cx="426085" cy="889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꺾인 연결선 92"/>
            <p:cNvCxnSpPr>
              <a:cxnSpLocks/>
              <a:stCxn id="18" idx="0"/>
              <a:endCxn id="19" idx="2"/>
            </p:cNvCxnSpPr>
            <p:nvPr/>
          </p:nvCxnSpPr>
          <p:spPr>
            <a:xfrm rot="5400000" flipH="1" flipV="1">
              <a:off x="625952" y="3965808"/>
              <a:ext cx="426085" cy="1046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DC54F4E-729A-41AB-B722-7A40D0995FD5}"/>
                </a:ext>
              </a:extLst>
            </p:cNvPr>
            <p:cNvSpPr/>
            <p:nvPr/>
          </p:nvSpPr>
          <p:spPr>
            <a:xfrm>
              <a:off x="333917" y="4179373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로그인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6555553-B35F-407D-BAB2-698808B5E784}"/>
                </a:ext>
              </a:extLst>
            </p:cNvPr>
            <p:cNvSpPr/>
            <p:nvPr/>
          </p:nvSpPr>
          <p:spPr>
            <a:xfrm>
              <a:off x="334963" y="3123288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보안관리</a:t>
              </a:r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1ECBD0C-78D9-4AEC-87AC-291C073985EB}"/>
              </a:ext>
            </a:extLst>
          </p:cNvPr>
          <p:cNvCxnSpPr>
            <a:cxnSpLocks/>
          </p:cNvCxnSpPr>
          <p:nvPr/>
        </p:nvCxnSpPr>
        <p:spPr>
          <a:xfrm flipV="1">
            <a:off x="1344071" y="3419712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2158432" y="312328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지연이체</a:t>
            </a:r>
            <a:endParaRPr lang="en-US" altLang="ko-KR" sz="1300" dirty="0">
              <a:solidFill>
                <a:prstClr val="black"/>
              </a:solidFill>
            </a:endParaRPr>
          </a:p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서비스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4E68C9B-4A03-42E5-9BB7-424128EE96BE}"/>
              </a:ext>
            </a:extLst>
          </p:cNvPr>
          <p:cNvGrpSpPr/>
          <p:nvPr/>
        </p:nvGrpSpPr>
        <p:grpSpPr>
          <a:xfrm>
            <a:off x="3183740" y="2231231"/>
            <a:ext cx="799200" cy="2376961"/>
            <a:chOff x="3183740" y="2231231"/>
            <a:chExt cx="799200" cy="2376961"/>
          </a:xfrm>
        </p:grpSpPr>
        <p:cxnSp>
          <p:nvCxnSpPr>
            <p:cNvPr id="39" name="꺾인 연결선 100">
              <a:extLst>
                <a:ext uri="{FF2B5EF4-FFF2-40B4-BE49-F238E27FC236}">
                  <a16:creationId xmlns:a16="http://schemas.microsoft.com/office/drawing/2014/main" id="{6B549CFD-7CDB-4932-8517-DE97E3D2E2F5}"/>
                </a:ext>
              </a:extLst>
            </p:cNvPr>
            <p:cNvCxnSpPr>
              <a:cxnSpLocks/>
            </p:cNvCxnSpPr>
            <p:nvPr/>
          </p:nvCxnSpPr>
          <p:spPr>
            <a:xfrm>
              <a:off x="3183740" y="3420192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꺾인 연결선 100">
              <a:extLst>
                <a:ext uri="{FF2B5EF4-FFF2-40B4-BE49-F238E27FC236}">
                  <a16:creationId xmlns:a16="http://schemas.microsoft.com/office/drawing/2014/main" id="{BC894D90-80F5-47F1-A44B-8E92837C75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83740" y="2231231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0574EA31-ECF5-4B7E-B2C6-AA1AB5E420F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38" y="764704"/>
            <a:ext cx="958665" cy="28998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C958624E-10F0-4009-A0FB-80BFF6C8EB9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396" y="749061"/>
            <a:ext cx="5015996" cy="305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94276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2" descr="C:\Users\JOHN\Desktop\bankimg\ppt\3-1유저다이어그램.jpg"/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20501" y="0"/>
            <a:ext cx="12288688" cy="6191250"/>
          </a:xfrm>
          <a:prstGeom prst="rect">
            <a:avLst/>
          </a:prstGeom>
          <a:noFill/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B1A7C5CA-3107-49CB-B084-B95E8E6A417B}"/>
              </a:ext>
            </a:extLst>
          </p:cNvPr>
          <p:cNvSpPr/>
          <p:nvPr/>
        </p:nvSpPr>
        <p:spPr>
          <a:xfrm>
            <a:off x="3989286" y="4241903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지연이체</a:t>
            </a:r>
            <a:endParaRPr lang="en-US" altLang="ko-KR" sz="1300" dirty="0">
              <a:solidFill>
                <a:prstClr val="black"/>
              </a:solidFill>
            </a:endParaRPr>
          </a:p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계좌관리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1EDD489-28E3-4B40-A4FC-034F161AE2F8}"/>
              </a:ext>
            </a:extLst>
          </p:cNvPr>
          <p:cNvSpPr/>
          <p:nvPr/>
        </p:nvSpPr>
        <p:spPr>
          <a:xfrm>
            <a:off x="3989286" y="184074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서비스안내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C94FD6C-D7EF-492A-BB21-77EBDD8546CF}"/>
              </a:ext>
            </a:extLst>
          </p:cNvPr>
          <p:cNvGrpSpPr/>
          <p:nvPr/>
        </p:nvGrpSpPr>
        <p:grpSpPr>
          <a:xfrm>
            <a:off x="333917" y="3123288"/>
            <a:ext cx="1010154" cy="2742170"/>
            <a:chOff x="333917" y="3123288"/>
            <a:chExt cx="1010154" cy="2742170"/>
          </a:xfrm>
        </p:grpSpPr>
        <p:sp>
          <p:nvSpPr>
            <p:cNvPr id="82" name="직사각형 81"/>
            <p:cNvSpPr/>
            <p:nvPr/>
          </p:nvSpPr>
          <p:spPr>
            <a:xfrm>
              <a:off x="335360" y="5235458"/>
              <a:ext cx="1008000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회원</a:t>
              </a:r>
            </a:p>
          </p:txBody>
        </p:sp>
        <p:cxnSp>
          <p:nvCxnSpPr>
            <p:cNvPr id="89" name="꺾인 연결선 88"/>
            <p:cNvCxnSpPr>
              <a:cxnSpLocks/>
              <a:stCxn id="82" idx="0"/>
              <a:endCxn id="18" idx="2"/>
            </p:cNvCxnSpPr>
            <p:nvPr/>
          </p:nvCxnSpPr>
          <p:spPr>
            <a:xfrm rot="16200000" flipV="1">
              <a:off x="625874" y="5021971"/>
              <a:ext cx="426085" cy="889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꺾인 연결선 92"/>
            <p:cNvCxnSpPr>
              <a:cxnSpLocks/>
              <a:stCxn id="18" idx="0"/>
              <a:endCxn id="19" idx="2"/>
            </p:cNvCxnSpPr>
            <p:nvPr/>
          </p:nvCxnSpPr>
          <p:spPr>
            <a:xfrm rot="5400000" flipH="1" flipV="1">
              <a:off x="625952" y="3965808"/>
              <a:ext cx="426085" cy="1046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DC54F4E-729A-41AB-B722-7A40D0995FD5}"/>
                </a:ext>
              </a:extLst>
            </p:cNvPr>
            <p:cNvSpPr/>
            <p:nvPr/>
          </p:nvSpPr>
          <p:spPr>
            <a:xfrm>
              <a:off x="333917" y="4179373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로그인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6555553-B35F-407D-BAB2-698808B5E784}"/>
                </a:ext>
              </a:extLst>
            </p:cNvPr>
            <p:cNvSpPr/>
            <p:nvPr/>
          </p:nvSpPr>
          <p:spPr>
            <a:xfrm>
              <a:off x="334963" y="3123288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보안관리</a:t>
              </a:r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1ECBD0C-78D9-4AEC-87AC-291C073985EB}"/>
              </a:ext>
            </a:extLst>
          </p:cNvPr>
          <p:cNvCxnSpPr>
            <a:cxnSpLocks/>
          </p:cNvCxnSpPr>
          <p:nvPr/>
        </p:nvCxnSpPr>
        <p:spPr>
          <a:xfrm flipV="1">
            <a:off x="1344071" y="3419712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2158432" y="312328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지연이체</a:t>
            </a:r>
            <a:endParaRPr lang="en-US" altLang="ko-KR" sz="1300" dirty="0">
              <a:solidFill>
                <a:prstClr val="black"/>
              </a:solidFill>
            </a:endParaRPr>
          </a:p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서비스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4E68C9B-4A03-42E5-9BB7-424128EE96BE}"/>
              </a:ext>
            </a:extLst>
          </p:cNvPr>
          <p:cNvGrpSpPr/>
          <p:nvPr/>
        </p:nvGrpSpPr>
        <p:grpSpPr>
          <a:xfrm>
            <a:off x="3183740" y="2231231"/>
            <a:ext cx="799200" cy="2376961"/>
            <a:chOff x="3183740" y="2231231"/>
            <a:chExt cx="799200" cy="2376961"/>
          </a:xfrm>
        </p:grpSpPr>
        <p:cxnSp>
          <p:nvCxnSpPr>
            <p:cNvPr id="39" name="꺾인 연결선 100">
              <a:extLst>
                <a:ext uri="{FF2B5EF4-FFF2-40B4-BE49-F238E27FC236}">
                  <a16:creationId xmlns:a16="http://schemas.microsoft.com/office/drawing/2014/main" id="{6B549CFD-7CDB-4932-8517-DE97E3D2E2F5}"/>
                </a:ext>
              </a:extLst>
            </p:cNvPr>
            <p:cNvCxnSpPr>
              <a:cxnSpLocks/>
            </p:cNvCxnSpPr>
            <p:nvPr/>
          </p:nvCxnSpPr>
          <p:spPr>
            <a:xfrm>
              <a:off x="3183740" y="3420192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꺾인 연결선 100">
              <a:extLst>
                <a:ext uri="{FF2B5EF4-FFF2-40B4-BE49-F238E27FC236}">
                  <a16:creationId xmlns:a16="http://schemas.microsoft.com/office/drawing/2014/main" id="{BC894D90-80F5-47F1-A44B-8E92837C75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83740" y="2231231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ADE3756-07D8-43AC-8269-0BF721B862A4}"/>
              </a:ext>
            </a:extLst>
          </p:cNvPr>
          <p:cNvSpPr/>
          <p:nvPr/>
        </p:nvSpPr>
        <p:spPr>
          <a:xfrm>
            <a:off x="6096000" y="1835231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3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서비스 신청</a:t>
            </a: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6FB3D2C2-F02D-4D7A-BEFD-341B2D3AA0ED}"/>
              </a:ext>
            </a:extLst>
          </p:cNvPr>
          <p:cNvCxnSpPr>
            <a:cxnSpLocks/>
          </p:cNvCxnSpPr>
          <p:nvPr/>
        </p:nvCxnSpPr>
        <p:spPr>
          <a:xfrm>
            <a:off x="5271726" y="2261320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림 19">
            <a:extLst>
              <a:ext uri="{FF2B5EF4-FFF2-40B4-BE49-F238E27FC236}">
                <a16:creationId xmlns:a16="http://schemas.microsoft.com/office/drawing/2014/main" id="{BB99A31F-392E-458A-A9C7-562EC7ECA7D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38" y="764704"/>
            <a:ext cx="958665" cy="28998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C3DB833C-7F8F-45BA-A9F2-D978AA389BC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396" y="749061"/>
            <a:ext cx="5015996" cy="305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26948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2" descr="C:\Users\JOHN\Desktop\bankimg\ppt\3-1유저다이어그램.jpg"/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20501" y="0"/>
            <a:ext cx="12288688" cy="6191250"/>
          </a:xfrm>
          <a:prstGeom prst="rect">
            <a:avLst/>
          </a:prstGeom>
          <a:noFill/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B1A7C5CA-3107-49CB-B084-B95E8E6A417B}"/>
              </a:ext>
            </a:extLst>
          </p:cNvPr>
          <p:cNvSpPr/>
          <p:nvPr/>
        </p:nvSpPr>
        <p:spPr>
          <a:xfrm>
            <a:off x="3989286" y="4241903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지연이체</a:t>
            </a:r>
            <a:endParaRPr lang="en-US" altLang="ko-KR" sz="1300" dirty="0">
              <a:solidFill>
                <a:prstClr val="black"/>
              </a:solidFill>
            </a:endParaRPr>
          </a:p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계좌관리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1EDD489-28E3-4B40-A4FC-034F161AE2F8}"/>
              </a:ext>
            </a:extLst>
          </p:cNvPr>
          <p:cNvSpPr/>
          <p:nvPr/>
        </p:nvSpPr>
        <p:spPr>
          <a:xfrm>
            <a:off x="3989286" y="184074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서비스안내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C94FD6C-D7EF-492A-BB21-77EBDD8546CF}"/>
              </a:ext>
            </a:extLst>
          </p:cNvPr>
          <p:cNvGrpSpPr/>
          <p:nvPr/>
        </p:nvGrpSpPr>
        <p:grpSpPr>
          <a:xfrm>
            <a:off x="333917" y="3123288"/>
            <a:ext cx="1010154" cy="2742170"/>
            <a:chOff x="333917" y="3123288"/>
            <a:chExt cx="1010154" cy="2742170"/>
          </a:xfrm>
        </p:grpSpPr>
        <p:sp>
          <p:nvSpPr>
            <p:cNvPr id="82" name="직사각형 81"/>
            <p:cNvSpPr/>
            <p:nvPr/>
          </p:nvSpPr>
          <p:spPr>
            <a:xfrm>
              <a:off x="335360" y="5235458"/>
              <a:ext cx="1008000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회원</a:t>
              </a:r>
            </a:p>
          </p:txBody>
        </p:sp>
        <p:cxnSp>
          <p:nvCxnSpPr>
            <p:cNvPr id="89" name="꺾인 연결선 88"/>
            <p:cNvCxnSpPr>
              <a:cxnSpLocks/>
              <a:stCxn id="82" idx="0"/>
              <a:endCxn id="18" idx="2"/>
            </p:cNvCxnSpPr>
            <p:nvPr/>
          </p:nvCxnSpPr>
          <p:spPr>
            <a:xfrm rot="16200000" flipV="1">
              <a:off x="625874" y="5021971"/>
              <a:ext cx="426085" cy="889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꺾인 연결선 92"/>
            <p:cNvCxnSpPr>
              <a:cxnSpLocks/>
              <a:stCxn id="18" idx="0"/>
              <a:endCxn id="19" idx="2"/>
            </p:cNvCxnSpPr>
            <p:nvPr/>
          </p:nvCxnSpPr>
          <p:spPr>
            <a:xfrm rot="5400000" flipH="1" flipV="1">
              <a:off x="625952" y="3965808"/>
              <a:ext cx="426085" cy="1046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DC54F4E-729A-41AB-B722-7A40D0995FD5}"/>
                </a:ext>
              </a:extLst>
            </p:cNvPr>
            <p:cNvSpPr/>
            <p:nvPr/>
          </p:nvSpPr>
          <p:spPr>
            <a:xfrm>
              <a:off x="333917" y="4179373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로그인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6555553-B35F-407D-BAB2-698808B5E784}"/>
                </a:ext>
              </a:extLst>
            </p:cNvPr>
            <p:cNvSpPr/>
            <p:nvPr/>
          </p:nvSpPr>
          <p:spPr>
            <a:xfrm>
              <a:off x="334963" y="3123288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보안관리</a:t>
              </a:r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1ECBD0C-78D9-4AEC-87AC-291C073985EB}"/>
              </a:ext>
            </a:extLst>
          </p:cNvPr>
          <p:cNvCxnSpPr>
            <a:cxnSpLocks/>
          </p:cNvCxnSpPr>
          <p:nvPr/>
        </p:nvCxnSpPr>
        <p:spPr>
          <a:xfrm flipV="1">
            <a:off x="1344071" y="3419712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2158432" y="312328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지연이체</a:t>
            </a:r>
            <a:endParaRPr lang="en-US" altLang="ko-KR" sz="1300" dirty="0">
              <a:solidFill>
                <a:prstClr val="black"/>
              </a:solidFill>
            </a:endParaRPr>
          </a:p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서비스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4E68C9B-4A03-42E5-9BB7-424128EE96BE}"/>
              </a:ext>
            </a:extLst>
          </p:cNvPr>
          <p:cNvGrpSpPr/>
          <p:nvPr/>
        </p:nvGrpSpPr>
        <p:grpSpPr>
          <a:xfrm>
            <a:off x="3183740" y="2231231"/>
            <a:ext cx="799200" cy="2376961"/>
            <a:chOff x="3183740" y="2231231"/>
            <a:chExt cx="799200" cy="2376961"/>
          </a:xfrm>
        </p:grpSpPr>
        <p:cxnSp>
          <p:nvCxnSpPr>
            <p:cNvPr id="39" name="꺾인 연결선 100">
              <a:extLst>
                <a:ext uri="{FF2B5EF4-FFF2-40B4-BE49-F238E27FC236}">
                  <a16:creationId xmlns:a16="http://schemas.microsoft.com/office/drawing/2014/main" id="{6B549CFD-7CDB-4932-8517-DE97E3D2E2F5}"/>
                </a:ext>
              </a:extLst>
            </p:cNvPr>
            <p:cNvCxnSpPr>
              <a:cxnSpLocks/>
            </p:cNvCxnSpPr>
            <p:nvPr/>
          </p:nvCxnSpPr>
          <p:spPr>
            <a:xfrm>
              <a:off x="3183740" y="3420192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꺾인 연결선 100">
              <a:extLst>
                <a:ext uri="{FF2B5EF4-FFF2-40B4-BE49-F238E27FC236}">
                  <a16:creationId xmlns:a16="http://schemas.microsoft.com/office/drawing/2014/main" id="{BC894D90-80F5-47F1-A44B-8E92837C75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83740" y="2231231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ADE3756-07D8-43AC-8269-0BF721B862A4}"/>
              </a:ext>
            </a:extLst>
          </p:cNvPr>
          <p:cNvSpPr/>
          <p:nvPr/>
        </p:nvSpPr>
        <p:spPr>
          <a:xfrm>
            <a:off x="6096000" y="1835231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3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서비스 신청</a:t>
            </a: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6FB3D2C2-F02D-4D7A-BEFD-341B2D3AA0ED}"/>
              </a:ext>
            </a:extLst>
          </p:cNvPr>
          <p:cNvCxnSpPr>
            <a:cxnSpLocks/>
          </p:cNvCxnSpPr>
          <p:nvPr/>
        </p:nvCxnSpPr>
        <p:spPr>
          <a:xfrm>
            <a:off x="5271726" y="2261320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ADE3756-07D8-43AC-8269-0BF721B862A4}"/>
              </a:ext>
            </a:extLst>
          </p:cNvPr>
          <p:cNvSpPr/>
          <p:nvPr/>
        </p:nvSpPr>
        <p:spPr>
          <a:xfrm>
            <a:off x="6113492" y="4212192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300" noProof="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지연이체계좌</a:t>
            </a:r>
            <a:endParaRPr lang="en-US" altLang="ko-KR" sz="1300" noProof="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300" noProof="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조회</a:t>
            </a: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6FB3D2C2-F02D-4D7A-BEFD-341B2D3AA0ED}"/>
              </a:ext>
            </a:extLst>
          </p:cNvPr>
          <p:cNvCxnSpPr>
            <a:cxnSpLocks/>
          </p:cNvCxnSpPr>
          <p:nvPr/>
        </p:nvCxnSpPr>
        <p:spPr>
          <a:xfrm>
            <a:off x="5289218" y="4638281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ADE3756-07D8-43AC-8269-0BF721B862A4}"/>
              </a:ext>
            </a:extLst>
          </p:cNvPr>
          <p:cNvSpPr/>
          <p:nvPr/>
        </p:nvSpPr>
        <p:spPr>
          <a:xfrm>
            <a:off x="8221301" y="4212192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서비스해지</a:t>
            </a: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6FB3D2C2-F02D-4D7A-BEFD-341B2D3AA0ED}"/>
              </a:ext>
            </a:extLst>
          </p:cNvPr>
          <p:cNvCxnSpPr>
            <a:cxnSpLocks/>
          </p:cNvCxnSpPr>
          <p:nvPr/>
        </p:nvCxnSpPr>
        <p:spPr>
          <a:xfrm>
            <a:off x="7397027" y="4638281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그림 23">
            <a:extLst>
              <a:ext uri="{FF2B5EF4-FFF2-40B4-BE49-F238E27FC236}">
                <a16:creationId xmlns:a16="http://schemas.microsoft.com/office/drawing/2014/main" id="{23C0A4C0-5863-4B01-AB5D-714BD55965C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38" y="764704"/>
            <a:ext cx="958665" cy="289980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12FE5B96-F914-4F61-9542-842BC85DD59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396" y="749061"/>
            <a:ext cx="5015996" cy="305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47009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2" descr="C:\Users\JOHN\Desktop\bankimg\ppt\3-1유저다이어그램.jpg"/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20501" y="0"/>
            <a:ext cx="12288688" cy="6191250"/>
          </a:xfrm>
          <a:prstGeom prst="rect">
            <a:avLst/>
          </a:prstGeom>
          <a:noFill/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B1A7C5CA-3107-49CB-B084-B95E8E6A417B}"/>
              </a:ext>
            </a:extLst>
          </p:cNvPr>
          <p:cNvSpPr/>
          <p:nvPr/>
        </p:nvSpPr>
        <p:spPr>
          <a:xfrm>
            <a:off x="3989286" y="4241903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해외 </a:t>
            </a:r>
            <a:r>
              <a:rPr lang="en-US" altLang="ko-KR" sz="1300" dirty="0">
                <a:solidFill>
                  <a:prstClr val="black"/>
                </a:solidFill>
              </a:rPr>
              <a:t>IP</a:t>
            </a:r>
            <a:r>
              <a:rPr lang="ko-KR" altLang="en-US" sz="1300" dirty="0">
                <a:solidFill>
                  <a:prstClr val="black"/>
                </a:solidFill>
              </a:rPr>
              <a:t>로그인</a:t>
            </a:r>
            <a:endParaRPr lang="en-US" altLang="ko-KR" sz="1300" dirty="0">
              <a:solidFill>
                <a:prstClr val="black"/>
              </a:solidFill>
            </a:endParaRPr>
          </a:p>
          <a:p>
            <a:pPr lvl="0" algn="ctr">
              <a:defRPr/>
            </a:pPr>
            <a:r>
              <a:rPr lang="ko-KR" altLang="en-US" sz="1300" dirty="0" err="1">
                <a:solidFill>
                  <a:prstClr val="black"/>
                </a:solidFill>
              </a:rPr>
              <a:t>알림서비스</a:t>
            </a:r>
            <a:endParaRPr lang="ko-KR" altLang="en-US" sz="1300" dirty="0">
              <a:solidFill>
                <a:prstClr val="black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1EDD489-28E3-4B40-A4FC-034F161AE2F8}"/>
              </a:ext>
            </a:extLst>
          </p:cNvPr>
          <p:cNvSpPr/>
          <p:nvPr/>
        </p:nvSpPr>
        <p:spPr>
          <a:xfrm>
            <a:off x="3989286" y="184074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해외 </a:t>
            </a:r>
            <a:r>
              <a:rPr lang="en-US" altLang="ko-KR" sz="1300" dirty="0">
                <a:solidFill>
                  <a:prstClr val="black"/>
                </a:solidFill>
              </a:rPr>
              <a:t>IP</a:t>
            </a:r>
            <a:r>
              <a:rPr lang="ko-KR" altLang="en-US" sz="1300" dirty="0">
                <a:solidFill>
                  <a:prstClr val="black"/>
                </a:solidFill>
              </a:rPr>
              <a:t>차단</a:t>
            </a:r>
            <a:endParaRPr lang="en-US" altLang="ko-KR" sz="1300" dirty="0">
              <a:solidFill>
                <a:prstClr val="black"/>
              </a:solidFill>
            </a:endParaRPr>
          </a:p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서비스 안내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C94FD6C-D7EF-492A-BB21-77EBDD8546CF}"/>
              </a:ext>
            </a:extLst>
          </p:cNvPr>
          <p:cNvGrpSpPr/>
          <p:nvPr/>
        </p:nvGrpSpPr>
        <p:grpSpPr>
          <a:xfrm>
            <a:off x="333917" y="3123288"/>
            <a:ext cx="1010154" cy="2742170"/>
            <a:chOff x="333917" y="3123288"/>
            <a:chExt cx="1010154" cy="2742170"/>
          </a:xfrm>
        </p:grpSpPr>
        <p:sp>
          <p:nvSpPr>
            <p:cNvPr id="82" name="직사각형 81"/>
            <p:cNvSpPr/>
            <p:nvPr/>
          </p:nvSpPr>
          <p:spPr>
            <a:xfrm>
              <a:off x="335360" y="5235458"/>
              <a:ext cx="1008000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회원</a:t>
              </a:r>
            </a:p>
          </p:txBody>
        </p:sp>
        <p:cxnSp>
          <p:nvCxnSpPr>
            <p:cNvPr id="89" name="꺾인 연결선 88"/>
            <p:cNvCxnSpPr>
              <a:cxnSpLocks/>
              <a:stCxn id="82" idx="0"/>
              <a:endCxn id="18" idx="2"/>
            </p:cNvCxnSpPr>
            <p:nvPr/>
          </p:nvCxnSpPr>
          <p:spPr>
            <a:xfrm rot="16200000" flipV="1">
              <a:off x="625874" y="5021971"/>
              <a:ext cx="426085" cy="889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꺾인 연결선 92"/>
            <p:cNvCxnSpPr>
              <a:cxnSpLocks/>
              <a:stCxn id="18" idx="0"/>
              <a:endCxn id="19" idx="2"/>
            </p:cNvCxnSpPr>
            <p:nvPr/>
          </p:nvCxnSpPr>
          <p:spPr>
            <a:xfrm rot="5400000" flipH="1" flipV="1">
              <a:off x="625952" y="3965808"/>
              <a:ext cx="426085" cy="1046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DC54F4E-729A-41AB-B722-7A40D0995FD5}"/>
                </a:ext>
              </a:extLst>
            </p:cNvPr>
            <p:cNvSpPr/>
            <p:nvPr/>
          </p:nvSpPr>
          <p:spPr>
            <a:xfrm>
              <a:off x="333917" y="4179373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로그인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6555553-B35F-407D-BAB2-698808B5E784}"/>
                </a:ext>
              </a:extLst>
            </p:cNvPr>
            <p:cNvSpPr/>
            <p:nvPr/>
          </p:nvSpPr>
          <p:spPr>
            <a:xfrm>
              <a:off x="334963" y="3123288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>
                <a:defRPr/>
              </a:pPr>
              <a:r>
                <a:rPr lang="ko-KR" altLang="en-US" sz="1300" dirty="0">
                  <a:solidFill>
                    <a:prstClr val="black"/>
                  </a:solidFill>
                </a:rPr>
                <a:t>보안관리</a:t>
              </a:r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1ECBD0C-78D9-4AEC-87AC-291C073985EB}"/>
              </a:ext>
            </a:extLst>
          </p:cNvPr>
          <p:cNvCxnSpPr>
            <a:cxnSpLocks/>
          </p:cNvCxnSpPr>
          <p:nvPr/>
        </p:nvCxnSpPr>
        <p:spPr>
          <a:xfrm flipV="1">
            <a:off x="1344071" y="3419712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2158432" y="312328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보안차단</a:t>
            </a:r>
            <a:endParaRPr lang="en-US" altLang="ko-KR" sz="1300" dirty="0">
              <a:solidFill>
                <a:prstClr val="black"/>
              </a:solidFill>
            </a:endParaRPr>
          </a:p>
          <a:p>
            <a:pPr lvl="0" algn="ctr">
              <a:defRPr/>
            </a:pPr>
            <a:r>
              <a:rPr lang="ko-KR" altLang="en-US" sz="1300" dirty="0" err="1">
                <a:solidFill>
                  <a:prstClr val="black"/>
                </a:solidFill>
              </a:rPr>
              <a:t>알림서비스</a:t>
            </a:r>
            <a:endParaRPr lang="en-US" altLang="ko-KR" sz="1300" dirty="0">
              <a:solidFill>
                <a:prstClr val="black"/>
              </a:solidFill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13BA173E-97A0-426E-B1B9-CE7786D97129}"/>
              </a:ext>
            </a:extLst>
          </p:cNvPr>
          <p:cNvCxnSpPr>
            <a:cxnSpLocks/>
          </p:cNvCxnSpPr>
          <p:nvPr/>
        </p:nvCxnSpPr>
        <p:spPr>
          <a:xfrm>
            <a:off x="5271726" y="2261320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BA5D2842-B32A-4C36-B8B1-0435685EBCE6}"/>
              </a:ext>
            </a:extLst>
          </p:cNvPr>
          <p:cNvSpPr/>
          <p:nvPr/>
        </p:nvSpPr>
        <p:spPr>
          <a:xfrm>
            <a:off x="6085026" y="184074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3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서비스신청</a:t>
            </a: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0CDF79D2-64B0-4026-9F45-20249D77DDD1}"/>
              </a:ext>
            </a:extLst>
          </p:cNvPr>
          <p:cNvGrpSpPr/>
          <p:nvPr/>
        </p:nvGrpSpPr>
        <p:grpSpPr>
          <a:xfrm>
            <a:off x="3183740" y="2231231"/>
            <a:ext cx="799200" cy="2376961"/>
            <a:chOff x="3183740" y="2231231"/>
            <a:chExt cx="799200" cy="2376961"/>
          </a:xfrm>
        </p:grpSpPr>
        <p:cxnSp>
          <p:nvCxnSpPr>
            <p:cNvPr id="24" name="꺾인 연결선 100">
              <a:extLst>
                <a:ext uri="{FF2B5EF4-FFF2-40B4-BE49-F238E27FC236}">
                  <a16:creationId xmlns:a16="http://schemas.microsoft.com/office/drawing/2014/main" id="{2F1C1C9C-0B24-4ACB-BB71-10D7C12CCDE2}"/>
                </a:ext>
              </a:extLst>
            </p:cNvPr>
            <p:cNvCxnSpPr>
              <a:cxnSpLocks/>
            </p:cNvCxnSpPr>
            <p:nvPr/>
          </p:nvCxnSpPr>
          <p:spPr>
            <a:xfrm>
              <a:off x="3183740" y="3420192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꺾인 연결선 100">
              <a:extLst>
                <a:ext uri="{FF2B5EF4-FFF2-40B4-BE49-F238E27FC236}">
                  <a16:creationId xmlns:a16="http://schemas.microsoft.com/office/drawing/2014/main" id="{237619FD-4CCB-4A61-A155-63C71D5642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83740" y="2231231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7DFF4A0F-F6F6-4804-9903-D55AAB63EC7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38" y="764704"/>
            <a:ext cx="958665" cy="28998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D39109C7-3689-46C4-8FDD-324BCE07AF5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396" y="749061"/>
            <a:ext cx="5015996" cy="305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50224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2" descr="C:\Users\JOHN\Desktop\bankimg\ppt\3-1유저다이어그램.jpg"/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20501" y="0"/>
            <a:ext cx="12288688" cy="6191250"/>
          </a:xfrm>
          <a:prstGeom prst="rect">
            <a:avLst/>
          </a:prstGeom>
          <a:noFill/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B1A7C5CA-3107-49CB-B084-B95E8E6A417B}"/>
              </a:ext>
            </a:extLst>
          </p:cNvPr>
          <p:cNvSpPr/>
          <p:nvPr/>
        </p:nvSpPr>
        <p:spPr>
          <a:xfrm>
            <a:off x="3989286" y="4241903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en-US" altLang="ko-KR" sz="1300" dirty="0">
                <a:solidFill>
                  <a:prstClr val="black"/>
                </a:solidFill>
              </a:rPr>
              <a:t>IP</a:t>
            </a:r>
            <a:r>
              <a:rPr lang="ko-KR" altLang="en-US" sz="1300" dirty="0">
                <a:solidFill>
                  <a:prstClr val="black"/>
                </a:solidFill>
              </a:rPr>
              <a:t>차단 </a:t>
            </a:r>
            <a:endParaRPr lang="en-US" altLang="ko-KR" sz="1300" dirty="0">
              <a:solidFill>
                <a:prstClr val="black"/>
              </a:solidFill>
            </a:endParaRPr>
          </a:p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관리서비스</a:t>
            </a:r>
            <a:endParaRPr lang="en-US" altLang="ko-KR" sz="1300" dirty="0">
              <a:solidFill>
                <a:prstClr val="black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1EDD489-28E3-4B40-A4FC-034F161AE2F8}"/>
              </a:ext>
            </a:extLst>
          </p:cNvPr>
          <p:cNvSpPr/>
          <p:nvPr/>
        </p:nvSpPr>
        <p:spPr>
          <a:xfrm>
            <a:off x="3989286" y="184074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en-US" altLang="ko-KR" sz="1300" dirty="0">
                <a:solidFill>
                  <a:prstClr val="black"/>
                </a:solidFill>
              </a:rPr>
              <a:t>IP</a:t>
            </a:r>
            <a:r>
              <a:rPr lang="ko-KR" altLang="en-US" sz="1300" dirty="0">
                <a:solidFill>
                  <a:prstClr val="black"/>
                </a:solidFill>
              </a:rPr>
              <a:t>차단</a:t>
            </a:r>
            <a:endParaRPr lang="en-US" altLang="ko-KR" sz="1300" dirty="0">
              <a:solidFill>
                <a:prstClr val="black"/>
              </a:solidFill>
            </a:endParaRPr>
          </a:p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서비스 안내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C94FD6C-D7EF-492A-BB21-77EBDD8546CF}"/>
              </a:ext>
            </a:extLst>
          </p:cNvPr>
          <p:cNvGrpSpPr/>
          <p:nvPr/>
        </p:nvGrpSpPr>
        <p:grpSpPr>
          <a:xfrm>
            <a:off x="333917" y="3123288"/>
            <a:ext cx="1010154" cy="2742170"/>
            <a:chOff x="333917" y="3123288"/>
            <a:chExt cx="1010154" cy="2742170"/>
          </a:xfrm>
        </p:grpSpPr>
        <p:sp>
          <p:nvSpPr>
            <p:cNvPr id="82" name="직사각형 81"/>
            <p:cNvSpPr/>
            <p:nvPr/>
          </p:nvSpPr>
          <p:spPr>
            <a:xfrm>
              <a:off x="335360" y="5235458"/>
              <a:ext cx="1008000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회원</a:t>
              </a:r>
            </a:p>
          </p:txBody>
        </p:sp>
        <p:cxnSp>
          <p:nvCxnSpPr>
            <p:cNvPr id="89" name="꺾인 연결선 88"/>
            <p:cNvCxnSpPr>
              <a:cxnSpLocks/>
              <a:stCxn id="82" idx="0"/>
              <a:endCxn id="18" idx="2"/>
            </p:cNvCxnSpPr>
            <p:nvPr/>
          </p:nvCxnSpPr>
          <p:spPr>
            <a:xfrm rot="16200000" flipV="1">
              <a:off x="625874" y="5021971"/>
              <a:ext cx="426085" cy="889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꺾인 연결선 92"/>
            <p:cNvCxnSpPr>
              <a:cxnSpLocks/>
              <a:stCxn id="18" idx="0"/>
              <a:endCxn id="19" idx="2"/>
            </p:cNvCxnSpPr>
            <p:nvPr/>
          </p:nvCxnSpPr>
          <p:spPr>
            <a:xfrm rot="5400000" flipH="1" flipV="1">
              <a:off x="625952" y="3965808"/>
              <a:ext cx="426085" cy="1046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DC54F4E-729A-41AB-B722-7A40D0995FD5}"/>
                </a:ext>
              </a:extLst>
            </p:cNvPr>
            <p:cNvSpPr/>
            <p:nvPr/>
          </p:nvSpPr>
          <p:spPr>
            <a:xfrm>
              <a:off x="333917" y="4179373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로그인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6555553-B35F-407D-BAB2-698808B5E784}"/>
                </a:ext>
              </a:extLst>
            </p:cNvPr>
            <p:cNvSpPr/>
            <p:nvPr/>
          </p:nvSpPr>
          <p:spPr>
            <a:xfrm>
              <a:off x="334963" y="3123288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>
                <a:defRPr/>
              </a:pPr>
              <a:r>
                <a:rPr lang="ko-KR" altLang="en-US" sz="1300" dirty="0">
                  <a:solidFill>
                    <a:prstClr val="black"/>
                  </a:solidFill>
                </a:rPr>
                <a:t>보안관리</a:t>
              </a:r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1ECBD0C-78D9-4AEC-87AC-291C073985EB}"/>
              </a:ext>
            </a:extLst>
          </p:cNvPr>
          <p:cNvCxnSpPr>
            <a:cxnSpLocks/>
          </p:cNvCxnSpPr>
          <p:nvPr/>
        </p:nvCxnSpPr>
        <p:spPr>
          <a:xfrm flipV="1">
            <a:off x="1344071" y="3419712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2158432" y="312328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보안차단</a:t>
            </a:r>
            <a:endParaRPr lang="en-US" altLang="ko-KR" sz="1300" dirty="0">
              <a:solidFill>
                <a:prstClr val="black"/>
              </a:solidFill>
            </a:endParaRPr>
          </a:p>
          <a:p>
            <a:pPr lvl="0" algn="ctr">
              <a:defRPr/>
            </a:pPr>
            <a:r>
              <a:rPr lang="ko-KR" altLang="en-US" sz="1300" dirty="0" err="1">
                <a:solidFill>
                  <a:prstClr val="black"/>
                </a:solidFill>
              </a:rPr>
              <a:t>알림서비스</a:t>
            </a:r>
            <a:endParaRPr lang="en-US" altLang="ko-KR" sz="1300" dirty="0">
              <a:solidFill>
                <a:prstClr val="black"/>
              </a:solidFill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13BA173E-97A0-426E-B1B9-CE7786D97129}"/>
              </a:ext>
            </a:extLst>
          </p:cNvPr>
          <p:cNvCxnSpPr>
            <a:cxnSpLocks/>
          </p:cNvCxnSpPr>
          <p:nvPr/>
        </p:nvCxnSpPr>
        <p:spPr>
          <a:xfrm>
            <a:off x="5271726" y="2261320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BA5D2842-B32A-4C36-B8B1-0435685EBCE6}"/>
              </a:ext>
            </a:extLst>
          </p:cNvPr>
          <p:cNvSpPr/>
          <p:nvPr/>
        </p:nvSpPr>
        <p:spPr>
          <a:xfrm>
            <a:off x="6085026" y="184074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3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서비스신청</a:t>
            </a: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0CDF79D2-64B0-4026-9F45-20249D77DDD1}"/>
              </a:ext>
            </a:extLst>
          </p:cNvPr>
          <p:cNvGrpSpPr/>
          <p:nvPr/>
        </p:nvGrpSpPr>
        <p:grpSpPr>
          <a:xfrm>
            <a:off x="3183740" y="2231231"/>
            <a:ext cx="799200" cy="2376961"/>
            <a:chOff x="3183740" y="2231231"/>
            <a:chExt cx="799200" cy="2376961"/>
          </a:xfrm>
        </p:grpSpPr>
        <p:cxnSp>
          <p:nvCxnSpPr>
            <p:cNvPr id="24" name="꺾인 연결선 100">
              <a:extLst>
                <a:ext uri="{FF2B5EF4-FFF2-40B4-BE49-F238E27FC236}">
                  <a16:creationId xmlns:a16="http://schemas.microsoft.com/office/drawing/2014/main" id="{2F1C1C9C-0B24-4ACB-BB71-10D7C12CCDE2}"/>
                </a:ext>
              </a:extLst>
            </p:cNvPr>
            <p:cNvCxnSpPr>
              <a:cxnSpLocks/>
            </p:cNvCxnSpPr>
            <p:nvPr/>
          </p:nvCxnSpPr>
          <p:spPr>
            <a:xfrm>
              <a:off x="3183740" y="3420192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꺾인 연결선 100">
              <a:extLst>
                <a:ext uri="{FF2B5EF4-FFF2-40B4-BE49-F238E27FC236}">
                  <a16:creationId xmlns:a16="http://schemas.microsoft.com/office/drawing/2014/main" id="{237619FD-4CCB-4A61-A155-63C71D5642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83740" y="2231231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13BA173E-97A0-426E-B1B9-CE7786D97129}"/>
              </a:ext>
            </a:extLst>
          </p:cNvPr>
          <p:cNvCxnSpPr>
            <a:cxnSpLocks/>
          </p:cNvCxnSpPr>
          <p:nvPr/>
        </p:nvCxnSpPr>
        <p:spPr>
          <a:xfrm>
            <a:off x="5282700" y="4662474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A5D2842-B32A-4C36-B8B1-0435685EBCE6}"/>
              </a:ext>
            </a:extLst>
          </p:cNvPr>
          <p:cNvSpPr/>
          <p:nvPr/>
        </p:nvSpPr>
        <p:spPr>
          <a:xfrm>
            <a:off x="6096000" y="4241903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30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서비스해지</a:t>
            </a: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A5D2842-B32A-4C36-B8B1-0435685EBCE6}"/>
              </a:ext>
            </a:extLst>
          </p:cNvPr>
          <p:cNvSpPr/>
          <p:nvPr/>
        </p:nvSpPr>
        <p:spPr>
          <a:xfrm>
            <a:off x="6112934" y="5235458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차단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IP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3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추가</a:t>
            </a:r>
            <a:r>
              <a:rPr lang="en-US" altLang="ko-KR" sz="13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/</a:t>
            </a:r>
            <a:r>
              <a:rPr lang="ko-KR" altLang="en-US" sz="13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수정</a:t>
            </a: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4" name="꺾인 연결선 3"/>
          <p:cNvCxnSpPr/>
          <p:nvPr/>
        </p:nvCxnSpPr>
        <p:spPr>
          <a:xfrm>
            <a:off x="5256486" y="4637903"/>
            <a:ext cx="856448" cy="993555"/>
          </a:xfrm>
          <a:prstGeom prst="bentConnector3">
            <a:avLst>
              <a:gd name="adj1" fmla="val 50000"/>
            </a:avLst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그림 21">
            <a:extLst>
              <a:ext uri="{FF2B5EF4-FFF2-40B4-BE49-F238E27FC236}">
                <a16:creationId xmlns:a16="http://schemas.microsoft.com/office/drawing/2014/main" id="{2B8C8CBB-3B96-47B7-8962-863D747F104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38" y="764704"/>
            <a:ext cx="958665" cy="28998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CB2CD2F8-A427-4D54-972A-603AE6BFB64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396" y="749061"/>
            <a:ext cx="5015996" cy="305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2256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2" descr="C:\Users\JOHN\Desktop\bankimg\ppt\3-1유저다이어그램.jpg"/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20501" y="0"/>
            <a:ext cx="12288688" cy="6191250"/>
          </a:xfrm>
          <a:prstGeom prst="rect">
            <a:avLst/>
          </a:prstGeom>
          <a:noFill/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B1A7C5CA-3107-49CB-B084-B95E8E6A417B}"/>
              </a:ext>
            </a:extLst>
          </p:cNvPr>
          <p:cNvSpPr/>
          <p:nvPr/>
        </p:nvSpPr>
        <p:spPr>
          <a:xfrm>
            <a:off x="3989286" y="4241903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개인</a:t>
            </a:r>
            <a:r>
              <a:rPr lang="en-US" altLang="ko-KR" sz="1300" dirty="0">
                <a:solidFill>
                  <a:prstClr val="black"/>
                </a:solidFill>
              </a:rPr>
              <a:t>(</a:t>
            </a:r>
            <a:r>
              <a:rPr lang="ko-KR" altLang="en-US" sz="1300" dirty="0">
                <a:solidFill>
                  <a:prstClr val="black"/>
                </a:solidFill>
              </a:rPr>
              <a:t>신용</a:t>
            </a:r>
            <a:r>
              <a:rPr lang="en-US" altLang="ko-KR" sz="1300" dirty="0">
                <a:solidFill>
                  <a:prstClr val="black"/>
                </a:solidFill>
              </a:rPr>
              <a:t>)</a:t>
            </a:r>
          </a:p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정보수집이용</a:t>
            </a:r>
            <a:endParaRPr lang="en-US" altLang="ko-KR" sz="1300" dirty="0">
              <a:solidFill>
                <a:prstClr val="black"/>
              </a:solidFill>
            </a:endParaRPr>
          </a:p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제공동의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1EDD489-28E3-4B40-A4FC-034F161AE2F8}"/>
              </a:ext>
            </a:extLst>
          </p:cNvPr>
          <p:cNvSpPr/>
          <p:nvPr/>
        </p:nvSpPr>
        <p:spPr>
          <a:xfrm>
            <a:off x="3989286" y="184074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고객정보 조회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C94FD6C-D7EF-492A-BB21-77EBDD8546CF}"/>
              </a:ext>
            </a:extLst>
          </p:cNvPr>
          <p:cNvGrpSpPr/>
          <p:nvPr/>
        </p:nvGrpSpPr>
        <p:grpSpPr>
          <a:xfrm>
            <a:off x="333917" y="3123288"/>
            <a:ext cx="1010154" cy="2742170"/>
            <a:chOff x="333917" y="3123288"/>
            <a:chExt cx="1010154" cy="2742170"/>
          </a:xfrm>
        </p:grpSpPr>
        <p:sp>
          <p:nvSpPr>
            <p:cNvPr id="82" name="직사각형 81"/>
            <p:cNvSpPr/>
            <p:nvPr/>
          </p:nvSpPr>
          <p:spPr>
            <a:xfrm>
              <a:off x="335360" y="5235458"/>
              <a:ext cx="1008000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회원</a:t>
              </a:r>
            </a:p>
          </p:txBody>
        </p:sp>
        <p:cxnSp>
          <p:nvCxnSpPr>
            <p:cNvPr id="89" name="꺾인 연결선 88"/>
            <p:cNvCxnSpPr>
              <a:cxnSpLocks/>
              <a:stCxn id="82" idx="0"/>
              <a:endCxn id="18" idx="2"/>
            </p:cNvCxnSpPr>
            <p:nvPr/>
          </p:nvCxnSpPr>
          <p:spPr>
            <a:xfrm rot="16200000" flipV="1">
              <a:off x="625874" y="5021971"/>
              <a:ext cx="426085" cy="889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꺾인 연결선 92"/>
            <p:cNvCxnSpPr>
              <a:cxnSpLocks/>
              <a:stCxn id="18" idx="0"/>
              <a:endCxn id="19" idx="2"/>
            </p:cNvCxnSpPr>
            <p:nvPr/>
          </p:nvCxnSpPr>
          <p:spPr>
            <a:xfrm rot="5400000" flipH="1" flipV="1">
              <a:off x="625952" y="3965808"/>
              <a:ext cx="426085" cy="1046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DC54F4E-729A-41AB-B722-7A40D0995FD5}"/>
                </a:ext>
              </a:extLst>
            </p:cNvPr>
            <p:cNvSpPr/>
            <p:nvPr/>
          </p:nvSpPr>
          <p:spPr>
            <a:xfrm>
              <a:off x="333917" y="4179373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로그인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6555553-B35F-407D-BAB2-698808B5E784}"/>
                </a:ext>
              </a:extLst>
            </p:cNvPr>
            <p:cNvSpPr/>
            <p:nvPr/>
          </p:nvSpPr>
          <p:spPr>
            <a:xfrm>
              <a:off x="334963" y="3123288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>
                <a:defRPr/>
              </a:pPr>
              <a:r>
                <a:rPr lang="ko-KR" altLang="en-US" sz="1300" dirty="0">
                  <a:solidFill>
                    <a:prstClr val="black"/>
                  </a:solidFill>
                </a:rPr>
                <a:t>사용자관리</a:t>
              </a:r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1ECBD0C-78D9-4AEC-87AC-291C073985EB}"/>
              </a:ext>
            </a:extLst>
          </p:cNvPr>
          <p:cNvCxnSpPr>
            <a:cxnSpLocks/>
          </p:cNvCxnSpPr>
          <p:nvPr/>
        </p:nvCxnSpPr>
        <p:spPr>
          <a:xfrm flipV="1">
            <a:off x="1344071" y="3419712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2119328" y="3149110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고객정보</a:t>
            </a:r>
            <a:endParaRPr lang="en-US" altLang="ko-KR" sz="1300" dirty="0">
              <a:solidFill>
                <a:prstClr val="black"/>
              </a:solidFill>
            </a:endParaRPr>
          </a:p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관리</a:t>
            </a:r>
            <a:endParaRPr lang="en-US" altLang="ko-KR" sz="1300" dirty="0">
              <a:solidFill>
                <a:prstClr val="black"/>
              </a:solidFill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4E68C9B-4A03-42E5-9BB7-424128EE96BE}"/>
              </a:ext>
            </a:extLst>
          </p:cNvPr>
          <p:cNvGrpSpPr/>
          <p:nvPr/>
        </p:nvGrpSpPr>
        <p:grpSpPr>
          <a:xfrm>
            <a:off x="3183740" y="2231231"/>
            <a:ext cx="799200" cy="2376961"/>
            <a:chOff x="3183740" y="2231231"/>
            <a:chExt cx="799200" cy="2376961"/>
          </a:xfrm>
        </p:grpSpPr>
        <p:cxnSp>
          <p:nvCxnSpPr>
            <p:cNvPr id="39" name="꺾인 연결선 100">
              <a:extLst>
                <a:ext uri="{FF2B5EF4-FFF2-40B4-BE49-F238E27FC236}">
                  <a16:creationId xmlns:a16="http://schemas.microsoft.com/office/drawing/2014/main" id="{6B549CFD-7CDB-4932-8517-DE97E3D2E2F5}"/>
                </a:ext>
              </a:extLst>
            </p:cNvPr>
            <p:cNvCxnSpPr>
              <a:cxnSpLocks/>
            </p:cNvCxnSpPr>
            <p:nvPr/>
          </p:nvCxnSpPr>
          <p:spPr>
            <a:xfrm>
              <a:off x="3183740" y="3420192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꺾인 연결선 100">
              <a:extLst>
                <a:ext uri="{FF2B5EF4-FFF2-40B4-BE49-F238E27FC236}">
                  <a16:creationId xmlns:a16="http://schemas.microsoft.com/office/drawing/2014/main" id="{BC894D90-80F5-47F1-A44B-8E92837C75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83740" y="2231231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F203CD3E-5266-4373-B9F3-D1248454A0C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38" y="764704"/>
            <a:ext cx="958665" cy="28998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A161666-5B96-411B-8E09-6CB3538E089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798" y="755771"/>
            <a:ext cx="4799930" cy="292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28834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2" descr="C:\Users\JOHN\Desktop\bankimg\ppt\3-1유저다이어그램.jpg"/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20501" y="0"/>
            <a:ext cx="12288688" cy="6191250"/>
          </a:xfrm>
          <a:prstGeom prst="rect">
            <a:avLst/>
          </a:prstGeom>
          <a:noFill/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B1A7C5CA-3107-49CB-B084-B95E8E6A417B}"/>
              </a:ext>
            </a:extLst>
          </p:cNvPr>
          <p:cNvSpPr/>
          <p:nvPr/>
        </p:nvSpPr>
        <p:spPr>
          <a:xfrm>
            <a:off x="3989286" y="4241903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개인</a:t>
            </a:r>
            <a:r>
              <a:rPr lang="en-US" altLang="ko-KR" sz="1300" dirty="0">
                <a:solidFill>
                  <a:prstClr val="black"/>
                </a:solidFill>
              </a:rPr>
              <a:t>(</a:t>
            </a:r>
            <a:r>
              <a:rPr lang="ko-KR" altLang="en-US" sz="1300" dirty="0">
                <a:solidFill>
                  <a:prstClr val="black"/>
                </a:solidFill>
              </a:rPr>
              <a:t>신용</a:t>
            </a:r>
            <a:r>
              <a:rPr lang="en-US" altLang="ko-KR" sz="1300" dirty="0">
                <a:solidFill>
                  <a:prstClr val="black"/>
                </a:solidFill>
              </a:rPr>
              <a:t>)</a:t>
            </a:r>
          </a:p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정보수집이용</a:t>
            </a:r>
            <a:endParaRPr lang="en-US" altLang="ko-KR" sz="1300" dirty="0">
              <a:solidFill>
                <a:prstClr val="black"/>
              </a:solidFill>
            </a:endParaRPr>
          </a:p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제공동의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1EDD489-28E3-4B40-A4FC-034F161AE2F8}"/>
              </a:ext>
            </a:extLst>
          </p:cNvPr>
          <p:cNvSpPr/>
          <p:nvPr/>
        </p:nvSpPr>
        <p:spPr>
          <a:xfrm>
            <a:off x="3989286" y="184074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고객정보 조회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C94FD6C-D7EF-492A-BB21-77EBDD8546CF}"/>
              </a:ext>
            </a:extLst>
          </p:cNvPr>
          <p:cNvGrpSpPr/>
          <p:nvPr/>
        </p:nvGrpSpPr>
        <p:grpSpPr>
          <a:xfrm>
            <a:off x="333917" y="3123288"/>
            <a:ext cx="1010154" cy="2742170"/>
            <a:chOff x="333917" y="3123288"/>
            <a:chExt cx="1010154" cy="2742170"/>
          </a:xfrm>
        </p:grpSpPr>
        <p:sp>
          <p:nvSpPr>
            <p:cNvPr id="82" name="직사각형 81"/>
            <p:cNvSpPr/>
            <p:nvPr/>
          </p:nvSpPr>
          <p:spPr>
            <a:xfrm>
              <a:off x="335360" y="5235458"/>
              <a:ext cx="1008000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회원</a:t>
              </a:r>
            </a:p>
          </p:txBody>
        </p:sp>
        <p:cxnSp>
          <p:nvCxnSpPr>
            <p:cNvPr id="89" name="꺾인 연결선 88"/>
            <p:cNvCxnSpPr>
              <a:cxnSpLocks/>
              <a:stCxn id="82" idx="0"/>
              <a:endCxn id="18" idx="2"/>
            </p:cNvCxnSpPr>
            <p:nvPr/>
          </p:nvCxnSpPr>
          <p:spPr>
            <a:xfrm rot="16200000" flipV="1">
              <a:off x="625874" y="5021971"/>
              <a:ext cx="426085" cy="889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꺾인 연결선 92"/>
            <p:cNvCxnSpPr>
              <a:cxnSpLocks/>
              <a:stCxn id="18" idx="0"/>
              <a:endCxn id="19" idx="2"/>
            </p:cNvCxnSpPr>
            <p:nvPr/>
          </p:nvCxnSpPr>
          <p:spPr>
            <a:xfrm rot="5400000" flipH="1" flipV="1">
              <a:off x="625952" y="3965808"/>
              <a:ext cx="426085" cy="1046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DC54F4E-729A-41AB-B722-7A40D0995FD5}"/>
                </a:ext>
              </a:extLst>
            </p:cNvPr>
            <p:cNvSpPr/>
            <p:nvPr/>
          </p:nvSpPr>
          <p:spPr>
            <a:xfrm>
              <a:off x="333917" y="4179373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로그인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6555553-B35F-407D-BAB2-698808B5E784}"/>
                </a:ext>
              </a:extLst>
            </p:cNvPr>
            <p:cNvSpPr/>
            <p:nvPr/>
          </p:nvSpPr>
          <p:spPr>
            <a:xfrm>
              <a:off x="334963" y="3123288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>
                <a:defRPr/>
              </a:pPr>
              <a:r>
                <a:rPr lang="ko-KR" altLang="en-US" sz="1300" dirty="0">
                  <a:solidFill>
                    <a:prstClr val="black"/>
                  </a:solidFill>
                </a:rPr>
                <a:t>사용자관리</a:t>
              </a:r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1ECBD0C-78D9-4AEC-87AC-291C073985EB}"/>
              </a:ext>
            </a:extLst>
          </p:cNvPr>
          <p:cNvCxnSpPr>
            <a:cxnSpLocks/>
          </p:cNvCxnSpPr>
          <p:nvPr/>
        </p:nvCxnSpPr>
        <p:spPr>
          <a:xfrm flipV="1">
            <a:off x="1344071" y="3419712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2119328" y="3149110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고객정보</a:t>
            </a:r>
            <a:endParaRPr lang="en-US" altLang="ko-KR" sz="1300" dirty="0">
              <a:solidFill>
                <a:prstClr val="black"/>
              </a:solidFill>
            </a:endParaRPr>
          </a:p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관리</a:t>
            </a:r>
            <a:endParaRPr lang="en-US" altLang="ko-KR" sz="1300" dirty="0">
              <a:solidFill>
                <a:prstClr val="black"/>
              </a:solidFill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4E68C9B-4A03-42E5-9BB7-424128EE96BE}"/>
              </a:ext>
            </a:extLst>
          </p:cNvPr>
          <p:cNvGrpSpPr/>
          <p:nvPr/>
        </p:nvGrpSpPr>
        <p:grpSpPr>
          <a:xfrm>
            <a:off x="3183740" y="2231231"/>
            <a:ext cx="799200" cy="2376961"/>
            <a:chOff x="3183740" y="2231231"/>
            <a:chExt cx="799200" cy="2376961"/>
          </a:xfrm>
        </p:grpSpPr>
        <p:cxnSp>
          <p:nvCxnSpPr>
            <p:cNvPr id="39" name="꺾인 연결선 100">
              <a:extLst>
                <a:ext uri="{FF2B5EF4-FFF2-40B4-BE49-F238E27FC236}">
                  <a16:creationId xmlns:a16="http://schemas.microsoft.com/office/drawing/2014/main" id="{6B549CFD-7CDB-4932-8517-DE97E3D2E2F5}"/>
                </a:ext>
              </a:extLst>
            </p:cNvPr>
            <p:cNvCxnSpPr>
              <a:cxnSpLocks/>
            </p:cNvCxnSpPr>
            <p:nvPr/>
          </p:nvCxnSpPr>
          <p:spPr>
            <a:xfrm>
              <a:off x="3183740" y="3420192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꺾인 연결선 100">
              <a:extLst>
                <a:ext uri="{FF2B5EF4-FFF2-40B4-BE49-F238E27FC236}">
                  <a16:creationId xmlns:a16="http://schemas.microsoft.com/office/drawing/2014/main" id="{BC894D90-80F5-47F1-A44B-8E92837C75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83740" y="2231231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13BA173E-97A0-426E-B1B9-CE7786D97129}"/>
              </a:ext>
            </a:extLst>
          </p:cNvPr>
          <p:cNvCxnSpPr>
            <a:cxnSpLocks/>
          </p:cNvCxnSpPr>
          <p:nvPr/>
        </p:nvCxnSpPr>
        <p:spPr>
          <a:xfrm>
            <a:off x="5271726" y="2261320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A5D2842-B32A-4C36-B8B1-0435685EBCE6}"/>
              </a:ext>
            </a:extLst>
          </p:cNvPr>
          <p:cNvSpPr/>
          <p:nvPr/>
        </p:nvSpPr>
        <p:spPr>
          <a:xfrm>
            <a:off x="6085026" y="184074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고객정보 수정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E9E23B94-34B0-4A2C-9C52-3231C460D1B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38" y="764704"/>
            <a:ext cx="958665" cy="28998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88506D07-33F5-48C7-B651-4F35A71B4AD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798" y="755771"/>
            <a:ext cx="4799930" cy="292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18393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2" descr="C:\Users\JOHN\Desktop\bankimg\ppt\3-1유저다이어그램.jpg"/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20501" y="0"/>
            <a:ext cx="12288688" cy="6191250"/>
          </a:xfrm>
          <a:prstGeom prst="rect">
            <a:avLst/>
          </a:prstGeom>
          <a:noFill/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B1A7C5CA-3107-49CB-B084-B95E8E6A417B}"/>
              </a:ext>
            </a:extLst>
          </p:cNvPr>
          <p:cNvSpPr/>
          <p:nvPr/>
        </p:nvSpPr>
        <p:spPr>
          <a:xfrm>
            <a:off x="3989286" y="4241903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개인</a:t>
            </a:r>
            <a:r>
              <a:rPr lang="en-US" altLang="ko-KR" sz="1300" dirty="0">
                <a:solidFill>
                  <a:prstClr val="black"/>
                </a:solidFill>
              </a:rPr>
              <a:t>(</a:t>
            </a:r>
            <a:r>
              <a:rPr lang="ko-KR" altLang="en-US" sz="1300" dirty="0">
                <a:solidFill>
                  <a:prstClr val="black"/>
                </a:solidFill>
              </a:rPr>
              <a:t>신용</a:t>
            </a:r>
            <a:r>
              <a:rPr lang="en-US" altLang="ko-KR" sz="1300" dirty="0">
                <a:solidFill>
                  <a:prstClr val="black"/>
                </a:solidFill>
              </a:rPr>
              <a:t>)</a:t>
            </a:r>
          </a:p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정보수집이용</a:t>
            </a:r>
            <a:endParaRPr lang="en-US" altLang="ko-KR" sz="1300" dirty="0">
              <a:solidFill>
                <a:prstClr val="black"/>
              </a:solidFill>
            </a:endParaRPr>
          </a:p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제공동의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1EDD489-28E3-4B40-A4FC-034F161AE2F8}"/>
              </a:ext>
            </a:extLst>
          </p:cNvPr>
          <p:cNvSpPr/>
          <p:nvPr/>
        </p:nvSpPr>
        <p:spPr>
          <a:xfrm>
            <a:off x="3982940" y="184074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고객정보 조회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C94FD6C-D7EF-492A-BB21-77EBDD8546CF}"/>
              </a:ext>
            </a:extLst>
          </p:cNvPr>
          <p:cNvGrpSpPr/>
          <p:nvPr/>
        </p:nvGrpSpPr>
        <p:grpSpPr>
          <a:xfrm>
            <a:off x="333917" y="3123288"/>
            <a:ext cx="1010154" cy="2742170"/>
            <a:chOff x="333917" y="3123288"/>
            <a:chExt cx="1010154" cy="2742170"/>
          </a:xfrm>
        </p:grpSpPr>
        <p:sp>
          <p:nvSpPr>
            <p:cNvPr id="82" name="직사각형 81"/>
            <p:cNvSpPr/>
            <p:nvPr/>
          </p:nvSpPr>
          <p:spPr>
            <a:xfrm>
              <a:off x="335360" y="5235458"/>
              <a:ext cx="1008000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회원</a:t>
              </a:r>
            </a:p>
          </p:txBody>
        </p:sp>
        <p:cxnSp>
          <p:nvCxnSpPr>
            <p:cNvPr id="89" name="꺾인 연결선 88"/>
            <p:cNvCxnSpPr>
              <a:cxnSpLocks/>
              <a:stCxn id="82" idx="0"/>
              <a:endCxn id="18" idx="2"/>
            </p:cNvCxnSpPr>
            <p:nvPr/>
          </p:nvCxnSpPr>
          <p:spPr>
            <a:xfrm rot="16200000" flipV="1">
              <a:off x="625874" y="5021971"/>
              <a:ext cx="426085" cy="889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꺾인 연결선 92"/>
            <p:cNvCxnSpPr>
              <a:cxnSpLocks/>
              <a:stCxn id="18" idx="0"/>
              <a:endCxn id="19" idx="2"/>
            </p:cNvCxnSpPr>
            <p:nvPr/>
          </p:nvCxnSpPr>
          <p:spPr>
            <a:xfrm rot="5400000" flipH="1" flipV="1">
              <a:off x="625952" y="3965808"/>
              <a:ext cx="426085" cy="1046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DC54F4E-729A-41AB-B722-7A40D0995FD5}"/>
                </a:ext>
              </a:extLst>
            </p:cNvPr>
            <p:cNvSpPr/>
            <p:nvPr/>
          </p:nvSpPr>
          <p:spPr>
            <a:xfrm>
              <a:off x="333917" y="4179373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로그인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6555553-B35F-407D-BAB2-698808B5E784}"/>
                </a:ext>
              </a:extLst>
            </p:cNvPr>
            <p:cNvSpPr/>
            <p:nvPr/>
          </p:nvSpPr>
          <p:spPr>
            <a:xfrm>
              <a:off x="334963" y="3123288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>
                <a:defRPr/>
              </a:pPr>
              <a:r>
                <a:rPr lang="ko-KR" altLang="en-US" sz="1300" dirty="0">
                  <a:solidFill>
                    <a:prstClr val="black"/>
                  </a:solidFill>
                </a:rPr>
                <a:t>사용자관리</a:t>
              </a:r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1ECBD0C-78D9-4AEC-87AC-291C073985EB}"/>
              </a:ext>
            </a:extLst>
          </p:cNvPr>
          <p:cNvCxnSpPr>
            <a:cxnSpLocks/>
          </p:cNvCxnSpPr>
          <p:nvPr/>
        </p:nvCxnSpPr>
        <p:spPr>
          <a:xfrm flipV="1">
            <a:off x="1344071" y="3419712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2119328" y="3149110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고객정보</a:t>
            </a:r>
            <a:endParaRPr lang="en-US" altLang="ko-KR" sz="1300" dirty="0">
              <a:solidFill>
                <a:prstClr val="black"/>
              </a:solidFill>
            </a:endParaRPr>
          </a:p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관리</a:t>
            </a:r>
            <a:endParaRPr lang="en-US" altLang="ko-KR" sz="1300" dirty="0">
              <a:solidFill>
                <a:prstClr val="black"/>
              </a:solidFill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4E68C9B-4A03-42E5-9BB7-424128EE96BE}"/>
              </a:ext>
            </a:extLst>
          </p:cNvPr>
          <p:cNvGrpSpPr/>
          <p:nvPr/>
        </p:nvGrpSpPr>
        <p:grpSpPr>
          <a:xfrm>
            <a:off x="3183740" y="2231231"/>
            <a:ext cx="799200" cy="2376961"/>
            <a:chOff x="3183740" y="2231231"/>
            <a:chExt cx="799200" cy="2376961"/>
          </a:xfrm>
        </p:grpSpPr>
        <p:cxnSp>
          <p:nvCxnSpPr>
            <p:cNvPr id="39" name="꺾인 연결선 100">
              <a:extLst>
                <a:ext uri="{FF2B5EF4-FFF2-40B4-BE49-F238E27FC236}">
                  <a16:creationId xmlns:a16="http://schemas.microsoft.com/office/drawing/2014/main" id="{6B549CFD-7CDB-4932-8517-DE97E3D2E2F5}"/>
                </a:ext>
              </a:extLst>
            </p:cNvPr>
            <p:cNvCxnSpPr>
              <a:cxnSpLocks/>
            </p:cNvCxnSpPr>
            <p:nvPr/>
          </p:nvCxnSpPr>
          <p:spPr>
            <a:xfrm>
              <a:off x="3183740" y="3420192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꺾인 연결선 100">
              <a:extLst>
                <a:ext uri="{FF2B5EF4-FFF2-40B4-BE49-F238E27FC236}">
                  <a16:creationId xmlns:a16="http://schemas.microsoft.com/office/drawing/2014/main" id="{BC894D90-80F5-47F1-A44B-8E92837C75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83740" y="2231231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13BA173E-97A0-426E-B1B9-CE7786D97129}"/>
              </a:ext>
            </a:extLst>
          </p:cNvPr>
          <p:cNvCxnSpPr>
            <a:cxnSpLocks/>
          </p:cNvCxnSpPr>
          <p:nvPr/>
        </p:nvCxnSpPr>
        <p:spPr>
          <a:xfrm>
            <a:off x="5271726" y="2261320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A5D2842-B32A-4C36-B8B1-0435685EBCE6}"/>
              </a:ext>
            </a:extLst>
          </p:cNvPr>
          <p:cNvSpPr/>
          <p:nvPr/>
        </p:nvSpPr>
        <p:spPr>
          <a:xfrm>
            <a:off x="6085026" y="184074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고객정보 수정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13BA173E-97A0-426E-B1B9-CE7786D97129}"/>
              </a:ext>
            </a:extLst>
          </p:cNvPr>
          <p:cNvCxnSpPr>
            <a:cxnSpLocks/>
          </p:cNvCxnSpPr>
          <p:nvPr/>
        </p:nvCxnSpPr>
        <p:spPr>
          <a:xfrm>
            <a:off x="5319172" y="4599944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A5D2842-B32A-4C36-B8B1-0435685EBCE6}"/>
              </a:ext>
            </a:extLst>
          </p:cNvPr>
          <p:cNvSpPr/>
          <p:nvPr/>
        </p:nvSpPr>
        <p:spPr>
          <a:xfrm>
            <a:off x="6132472" y="4179373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고객정보 수정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4E3D3097-4C5A-490A-8C1D-F7E6465C7F7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38" y="764704"/>
            <a:ext cx="958665" cy="28998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118BE9E3-259D-4622-AF2D-172FA9C9376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798" y="755771"/>
            <a:ext cx="4799930" cy="292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42095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2" descr="C:\Users\JOHN\Desktop\bankimg\ppt\3-1유저다이어그램.jpg">
            <a:extLst>
              <a:ext uri="{FF2B5EF4-FFF2-40B4-BE49-F238E27FC236}">
                <a16:creationId xmlns:a16="http://schemas.microsoft.com/office/drawing/2014/main" id="{7CC92192-7BD4-494E-80EB-876E3258E9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20501" y="-9525"/>
            <a:ext cx="12288688" cy="6191250"/>
          </a:xfrm>
          <a:prstGeom prst="rect">
            <a:avLst/>
          </a:prstGeom>
          <a:noFill/>
        </p:spPr>
      </p:pic>
      <p:sp>
        <p:nvSpPr>
          <p:cNvPr id="83" name="직사각형 82"/>
          <p:cNvSpPr/>
          <p:nvPr/>
        </p:nvSpPr>
        <p:spPr>
          <a:xfrm>
            <a:off x="3989286" y="3041326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장기미사용</a:t>
            </a:r>
            <a:endParaRPr lang="en-US" altLang="ko-KR" sz="1300" dirty="0">
              <a:solidFill>
                <a:prstClr val="black"/>
              </a:solidFill>
            </a:endParaRPr>
          </a:p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정지해제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1A7C5CA-3107-49CB-B084-B95E8E6A417B}"/>
              </a:ext>
            </a:extLst>
          </p:cNvPr>
          <p:cNvSpPr/>
          <p:nvPr/>
        </p:nvSpPr>
        <p:spPr>
          <a:xfrm>
            <a:off x="3989286" y="4241903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 err="1">
                <a:solidFill>
                  <a:prstClr val="black"/>
                </a:solidFill>
              </a:rPr>
              <a:t>이체한도감액</a:t>
            </a:r>
            <a:endParaRPr lang="ko-KR" altLang="en-US" sz="1300" dirty="0">
              <a:solidFill>
                <a:prstClr val="black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1EDD489-28E3-4B40-A4FC-034F161AE2F8}"/>
              </a:ext>
            </a:extLst>
          </p:cNvPr>
          <p:cNvSpPr/>
          <p:nvPr/>
        </p:nvSpPr>
        <p:spPr>
          <a:xfrm>
            <a:off x="3989286" y="184074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 err="1">
                <a:solidFill>
                  <a:prstClr val="black"/>
                </a:solidFill>
              </a:rPr>
              <a:t>마이메뉴편집</a:t>
            </a:r>
            <a:endParaRPr lang="ko-KR" altLang="en-US" sz="1300" dirty="0">
              <a:solidFill>
                <a:prstClr val="black"/>
              </a:solidFill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C94FD6C-D7EF-492A-BB21-77EBDD8546CF}"/>
              </a:ext>
            </a:extLst>
          </p:cNvPr>
          <p:cNvGrpSpPr/>
          <p:nvPr/>
        </p:nvGrpSpPr>
        <p:grpSpPr>
          <a:xfrm>
            <a:off x="333917" y="3123288"/>
            <a:ext cx="1010154" cy="2742170"/>
            <a:chOff x="333917" y="3123288"/>
            <a:chExt cx="1010154" cy="2742170"/>
          </a:xfrm>
        </p:grpSpPr>
        <p:sp>
          <p:nvSpPr>
            <p:cNvPr id="82" name="직사각형 81"/>
            <p:cNvSpPr/>
            <p:nvPr/>
          </p:nvSpPr>
          <p:spPr>
            <a:xfrm>
              <a:off x="335360" y="5235458"/>
              <a:ext cx="1008000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회원</a:t>
              </a:r>
            </a:p>
          </p:txBody>
        </p:sp>
        <p:cxnSp>
          <p:nvCxnSpPr>
            <p:cNvPr id="89" name="꺾인 연결선 88"/>
            <p:cNvCxnSpPr>
              <a:cxnSpLocks/>
              <a:stCxn id="82" idx="0"/>
              <a:endCxn id="18" idx="2"/>
            </p:cNvCxnSpPr>
            <p:nvPr/>
          </p:nvCxnSpPr>
          <p:spPr>
            <a:xfrm rot="16200000" flipV="1">
              <a:off x="625874" y="5021971"/>
              <a:ext cx="426085" cy="889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꺾인 연결선 92"/>
            <p:cNvCxnSpPr>
              <a:cxnSpLocks/>
              <a:stCxn id="18" idx="0"/>
              <a:endCxn id="19" idx="2"/>
            </p:cNvCxnSpPr>
            <p:nvPr/>
          </p:nvCxnSpPr>
          <p:spPr>
            <a:xfrm rot="5400000" flipH="1" flipV="1">
              <a:off x="625952" y="3965808"/>
              <a:ext cx="426085" cy="1046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DC54F4E-729A-41AB-B722-7A40D0995FD5}"/>
                </a:ext>
              </a:extLst>
            </p:cNvPr>
            <p:cNvSpPr/>
            <p:nvPr/>
          </p:nvSpPr>
          <p:spPr>
            <a:xfrm>
              <a:off x="333917" y="4179373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로그인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6555553-B35F-407D-BAB2-698808B5E784}"/>
                </a:ext>
              </a:extLst>
            </p:cNvPr>
            <p:cNvSpPr/>
            <p:nvPr/>
          </p:nvSpPr>
          <p:spPr>
            <a:xfrm>
              <a:off x="334963" y="3123288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>
                <a:defRPr/>
              </a:pPr>
              <a:r>
                <a:rPr lang="ko-KR" altLang="en-US" sz="1300" dirty="0">
                  <a:solidFill>
                    <a:prstClr val="black"/>
                  </a:solidFill>
                </a:rPr>
                <a:t>사용자관리</a:t>
              </a:r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1ECBD0C-78D9-4AEC-87AC-291C073985EB}"/>
              </a:ext>
            </a:extLst>
          </p:cNvPr>
          <p:cNvCxnSpPr>
            <a:cxnSpLocks/>
          </p:cNvCxnSpPr>
          <p:nvPr/>
        </p:nvCxnSpPr>
        <p:spPr>
          <a:xfrm flipV="1">
            <a:off x="1344071" y="3419712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2158432" y="312328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 err="1">
                <a:solidFill>
                  <a:prstClr val="black"/>
                </a:solidFill>
              </a:rPr>
              <a:t>뱅킹관리</a:t>
            </a:r>
            <a:endParaRPr lang="ko-KR" altLang="en-US" sz="1300" dirty="0">
              <a:solidFill>
                <a:prstClr val="black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6A89F3B-5E6E-4948-B3E4-B41FF2D0291B}"/>
              </a:ext>
            </a:extLst>
          </p:cNvPr>
          <p:cNvGrpSpPr/>
          <p:nvPr/>
        </p:nvGrpSpPr>
        <p:grpSpPr>
          <a:xfrm>
            <a:off x="3183740" y="2231231"/>
            <a:ext cx="799200" cy="2376961"/>
            <a:chOff x="3412340" y="2231231"/>
            <a:chExt cx="799200" cy="2376961"/>
          </a:xfrm>
        </p:grpSpPr>
        <p:cxnSp>
          <p:nvCxnSpPr>
            <p:cNvPr id="39" name="꺾인 연결선 100">
              <a:extLst>
                <a:ext uri="{FF2B5EF4-FFF2-40B4-BE49-F238E27FC236}">
                  <a16:creationId xmlns:a16="http://schemas.microsoft.com/office/drawing/2014/main" id="{6B549CFD-7CDB-4932-8517-DE97E3D2E2F5}"/>
                </a:ext>
              </a:extLst>
            </p:cNvPr>
            <p:cNvCxnSpPr>
              <a:cxnSpLocks/>
            </p:cNvCxnSpPr>
            <p:nvPr/>
          </p:nvCxnSpPr>
          <p:spPr>
            <a:xfrm>
              <a:off x="3412340" y="3420192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화살표 연결선 40">
              <a:extLst>
                <a:ext uri="{FF2B5EF4-FFF2-40B4-BE49-F238E27FC236}">
                  <a16:creationId xmlns:a16="http://schemas.microsoft.com/office/drawing/2014/main" id="{E66569BE-42F7-4612-A6E2-8211CFEF3C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2340" y="3410905"/>
              <a:ext cx="799200" cy="9288"/>
            </a:xfrm>
            <a:prstGeom prst="straightConnector1">
              <a:avLst/>
            </a:prstGeom>
            <a:ln w="28194" cap="flat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꺾인 연결선 100">
              <a:extLst>
                <a:ext uri="{FF2B5EF4-FFF2-40B4-BE49-F238E27FC236}">
                  <a16:creationId xmlns:a16="http://schemas.microsoft.com/office/drawing/2014/main" id="{BC894D90-80F5-47F1-A44B-8E92837C75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2340" y="2231231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5DE15F5-8EAB-4C7E-BA9E-145E0491B4A6}"/>
              </a:ext>
            </a:extLst>
          </p:cNvPr>
          <p:cNvSpPr/>
          <p:nvPr/>
        </p:nvSpPr>
        <p:spPr>
          <a:xfrm>
            <a:off x="3989286" y="537821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계좌정지 </a:t>
            </a:r>
            <a:endParaRPr lang="en-US" altLang="ko-KR" sz="1300" dirty="0">
              <a:solidFill>
                <a:prstClr val="black"/>
              </a:solidFill>
            </a:endParaRPr>
          </a:p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관리</a:t>
            </a:r>
          </a:p>
        </p:txBody>
      </p:sp>
      <p:cxnSp>
        <p:nvCxnSpPr>
          <p:cNvPr id="21" name="꺾인 연결선 100">
            <a:extLst>
              <a:ext uri="{FF2B5EF4-FFF2-40B4-BE49-F238E27FC236}">
                <a16:creationId xmlns:a16="http://schemas.microsoft.com/office/drawing/2014/main" id="{7483D026-6687-401C-84F6-731803AF838B}"/>
              </a:ext>
            </a:extLst>
          </p:cNvPr>
          <p:cNvCxnSpPr>
            <a:cxnSpLocks/>
          </p:cNvCxnSpPr>
          <p:nvPr/>
        </p:nvCxnSpPr>
        <p:spPr>
          <a:xfrm>
            <a:off x="3167540" y="3419239"/>
            <a:ext cx="821746" cy="2335931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그림 21">
            <a:extLst>
              <a:ext uri="{FF2B5EF4-FFF2-40B4-BE49-F238E27FC236}">
                <a16:creationId xmlns:a16="http://schemas.microsoft.com/office/drawing/2014/main" id="{956C624C-C8B5-4841-8554-179AA013B02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38" y="764704"/>
            <a:ext cx="958665" cy="28998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A89CA97B-B975-4944-BCB2-1D57C789A92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798" y="755771"/>
            <a:ext cx="4799930" cy="292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3587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" descr="C:\Users\JOHN\Desktop\bankimg\ppt\3-1유저다이어그램.jpg">
            <a:extLst>
              <a:ext uri="{FF2B5EF4-FFF2-40B4-BE49-F238E27FC236}">
                <a16:creationId xmlns:a16="http://schemas.microsoft.com/office/drawing/2014/main" id="{B1973818-EC36-4383-AC52-FDD2DB4DD1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20501" y="-9525"/>
            <a:ext cx="12288688" cy="6191250"/>
          </a:xfrm>
          <a:prstGeom prst="rect">
            <a:avLst/>
          </a:prstGeom>
          <a:noFill/>
        </p:spPr>
      </p:pic>
      <p:sp>
        <p:nvSpPr>
          <p:cNvPr id="83" name="직사각형 82"/>
          <p:cNvSpPr/>
          <p:nvPr/>
        </p:nvSpPr>
        <p:spPr>
          <a:xfrm>
            <a:off x="3989286" y="3041326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장기미사용</a:t>
            </a:r>
            <a:endParaRPr lang="en-US" altLang="ko-KR" sz="1300" dirty="0">
              <a:solidFill>
                <a:prstClr val="black"/>
              </a:solidFill>
            </a:endParaRPr>
          </a:p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정지해제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1A7C5CA-3107-49CB-B084-B95E8E6A417B}"/>
              </a:ext>
            </a:extLst>
          </p:cNvPr>
          <p:cNvSpPr/>
          <p:nvPr/>
        </p:nvSpPr>
        <p:spPr>
          <a:xfrm>
            <a:off x="3989286" y="4241903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이체한도관리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1EDD489-28E3-4B40-A4FC-034F161AE2F8}"/>
              </a:ext>
            </a:extLst>
          </p:cNvPr>
          <p:cNvSpPr/>
          <p:nvPr/>
        </p:nvSpPr>
        <p:spPr>
          <a:xfrm>
            <a:off x="3989286" y="184074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 err="1">
                <a:solidFill>
                  <a:prstClr val="black"/>
                </a:solidFill>
              </a:rPr>
              <a:t>마이메뉴편집</a:t>
            </a:r>
            <a:endParaRPr lang="ko-KR" altLang="en-US" sz="1300" dirty="0">
              <a:solidFill>
                <a:prstClr val="black"/>
              </a:solidFill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C94FD6C-D7EF-492A-BB21-77EBDD8546CF}"/>
              </a:ext>
            </a:extLst>
          </p:cNvPr>
          <p:cNvGrpSpPr/>
          <p:nvPr/>
        </p:nvGrpSpPr>
        <p:grpSpPr>
          <a:xfrm>
            <a:off x="333917" y="3123288"/>
            <a:ext cx="1010154" cy="2742170"/>
            <a:chOff x="333917" y="3123288"/>
            <a:chExt cx="1010154" cy="2742170"/>
          </a:xfrm>
        </p:grpSpPr>
        <p:sp>
          <p:nvSpPr>
            <p:cNvPr id="82" name="직사각형 81"/>
            <p:cNvSpPr/>
            <p:nvPr/>
          </p:nvSpPr>
          <p:spPr>
            <a:xfrm>
              <a:off x="335360" y="5235458"/>
              <a:ext cx="1008000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회원</a:t>
              </a:r>
            </a:p>
          </p:txBody>
        </p:sp>
        <p:cxnSp>
          <p:nvCxnSpPr>
            <p:cNvPr id="89" name="꺾인 연결선 88"/>
            <p:cNvCxnSpPr>
              <a:cxnSpLocks/>
              <a:stCxn id="82" idx="0"/>
              <a:endCxn id="18" idx="2"/>
            </p:cNvCxnSpPr>
            <p:nvPr/>
          </p:nvCxnSpPr>
          <p:spPr>
            <a:xfrm rot="16200000" flipV="1">
              <a:off x="625874" y="5021971"/>
              <a:ext cx="426085" cy="889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꺾인 연결선 92"/>
            <p:cNvCxnSpPr>
              <a:cxnSpLocks/>
              <a:stCxn id="18" idx="0"/>
              <a:endCxn id="19" idx="2"/>
            </p:cNvCxnSpPr>
            <p:nvPr/>
          </p:nvCxnSpPr>
          <p:spPr>
            <a:xfrm rot="5400000" flipH="1" flipV="1">
              <a:off x="625952" y="3965808"/>
              <a:ext cx="426085" cy="1046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DC54F4E-729A-41AB-B722-7A40D0995FD5}"/>
                </a:ext>
              </a:extLst>
            </p:cNvPr>
            <p:cNvSpPr/>
            <p:nvPr/>
          </p:nvSpPr>
          <p:spPr>
            <a:xfrm>
              <a:off x="333917" y="4179373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로그인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6555553-B35F-407D-BAB2-698808B5E784}"/>
                </a:ext>
              </a:extLst>
            </p:cNvPr>
            <p:cNvSpPr/>
            <p:nvPr/>
          </p:nvSpPr>
          <p:spPr>
            <a:xfrm>
              <a:off x="334963" y="3123288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>
                <a:defRPr/>
              </a:pPr>
              <a:r>
                <a:rPr lang="ko-KR" altLang="en-US" sz="1300" dirty="0">
                  <a:solidFill>
                    <a:prstClr val="black"/>
                  </a:solidFill>
                </a:rPr>
                <a:t>사용자관리</a:t>
              </a:r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1ECBD0C-78D9-4AEC-87AC-291C073985EB}"/>
              </a:ext>
            </a:extLst>
          </p:cNvPr>
          <p:cNvCxnSpPr>
            <a:cxnSpLocks/>
          </p:cNvCxnSpPr>
          <p:nvPr/>
        </p:nvCxnSpPr>
        <p:spPr>
          <a:xfrm flipV="1">
            <a:off x="1344071" y="3419712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2158432" y="312328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 err="1">
                <a:solidFill>
                  <a:prstClr val="black"/>
                </a:solidFill>
              </a:rPr>
              <a:t>뱅킹관리</a:t>
            </a:r>
            <a:endParaRPr lang="ko-KR" altLang="en-US" sz="1300" dirty="0">
              <a:solidFill>
                <a:prstClr val="black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6A89F3B-5E6E-4948-B3E4-B41FF2D0291B}"/>
              </a:ext>
            </a:extLst>
          </p:cNvPr>
          <p:cNvGrpSpPr/>
          <p:nvPr/>
        </p:nvGrpSpPr>
        <p:grpSpPr>
          <a:xfrm>
            <a:off x="3183740" y="2231231"/>
            <a:ext cx="799200" cy="2376961"/>
            <a:chOff x="3412340" y="2231231"/>
            <a:chExt cx="799200" cy="2376961"/>
          </a:xfrm>
        </p:grpSpPr>
        <p:cxnSp>
          <p:nvCxnSpPr>
            <p:cNvPr id="39" name="꺾인 연결선 100">
              <a:extLst>
                <a:ext uri="{FF2B5EF4-FFF2-40B4-BE49-F238E27FC236}">
                  <a16:creationId xmlns:a16="http://schemas.microsoft.com/office/drawing/2014/main" id="{6B549CFD-7CDB-4932-8517-DE97E3D2E2F5}"/>
                </a:ext>
              </a:extLst>
            </p:cNvPr>
            <p:cNvCxnSpPr>
              <a:cxnSpLocks/>
            </p:cNvCxnSpPr>
            <p:nvPr/>
          </p:nvCxnSpPr>
          <p:spPr>
            <a:xfrm>
              <a:off x="3412340" y="3420192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화살표 연결선 40">
              <a:extLst>
                <a:ext uri="{FF2B5EF4-FFF2-40B4-BE49-F238E27FC236}">
                  <a16:creationId xmlns:a16="http://schemas.microsoft.com/office/drawing/2014/main" id="{E66569BE-42F7-4612-A6E2-8211CFEF3C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2340" y="3410905"/>
              <a:ext cx="799200" cy="9288"/>
            </a:xfrm>
            <a:prstGeom prst="straightConnector1">
              <a:avLst/>
            </a:prstGeom>
            <a:ln w="28194" cap="flat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꺾인 연결선 100">
              <a:extLst>
                <a:ext uri="{FF2B5EF4-FFF2-40B4-BE49-F238E27FC236}">
                  <a16:creationId xmlns:a16="http://schemas.microsoft.com/office/drawing/2014/main" id="{BC894D90-80F5-47F1-A44B-8E92837C75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2340" y="2231231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5DE15F5-8EAB-4C7E-BA9E-145E0491B4A6}"/>
              </a:ext>
            </a:extLst>
          </p:cNvPr>
          <p:cNvSpPr/>
          <p:nvPr/>
        </p:nvSpPr>
        <p:spPr>
          <a:xfrm>
            <a:off x="3989286" y="537821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계좌정지 </a:t>
            </a:r>
            <a:endParaRPr lang="en-US" altLang="ko-KR" sz="1300" dirty="0">
              <a:solidFill>
                <a:prstClr val="black"/>
              </a:solidFill>
            </a:endParaRPr>
          </a:p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관리</a:t>
            </a:r>
          </a:p>
        </p:txBody>
      </p:sp>
      <p:cxnSp>
        <p:nvCxnSpPr>
          <p:cNvPr id="21" name="꺾인 연결선 100">
            <a:extLst>
              <a:ext uri="{FF2B5EF4-FFF2-40B4-BE49-F238E27FC236}">
                <a16:creationId xmlns:a16="http://schemas.microsoft.com/office/drawing/2014/main" id="{7483D026-6687-401C-84F6-731803AF838B}"/>
              </a:ext>
            </a:extLst>
          </p:cNvPr>
          <p:cNvCxnSpPr>
            <a:cxnSpLocks/>
          </p:cNvCxnSpPr>
          <p:nvPr/>
        </p:nvCxnSpPr>
        <p:spPr>
          <a:xfrm>
            <a:off x="3167540" y="3419239"/>
            <a:ext cx="821746" cy="2335931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그림 21">
            <a:extLst>
              <a:ext uri="{FF2B5EF4-FFF2-40B4-BE49-F238E27FC236}">
                <a16:creationId xmlns:a16="http://schemas.microsoft.com/office/drawing/2014/main" id="{42855F5D-8958-4BE5-8E51-ED306AACC70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38" y="764704"/>
            <a:ext cx="958665" cy="28998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5360E67F-B5AA-4BD4-A9F7-A207FD5312A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798" y="755771"/>
            <a:ext cx="4799930" cy="292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619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C:\Users\JOHN\Desktop\bankimg\ppt\1-2.벤치마킹 및 분석.jpg"/>
          <p:cNvPicPr>
            <a:picLocks noChangeAspect="1" noChangeArrowheads="1"/>
          </p:cNvPicPr>
          <p:nvPr/>
        </p:nvPicPr>
        <p:blipFill>
          <a:blip r:embed="rId2" cstate="print"/>
          <a:srcRect l="7210" t="8847" r="7186" b="8847"/>
          <a:stretch>
            <a:fillRect/>
          </a:stretch>
        </p:blipFill>
        <p:spPr bwMode="auto">
          <a:xfrm>
            <a:off x="0" y="332656"/>
            <a:ext cx="12192000" cy="6172200"/>
          </a:xfrm>
          <a:prstGeom prst="rect">
            <a:avLst/>
          </a:prstGeom>
          <a:noFill/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02646FD-D0D4-4650-9F7E-B73B91452D5C}"/>
              </a:ext>
            </a:extLst>
          </p:cNvPr>
          <p:cNvSpPr txBox="1"/>
          <p:nvPr/>
        </p:nvSpPr>
        <p:spPr>
          <a:xfrm>
            <a:off x="4727848" y="5108769"/>
            <a:ext cx="32563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가시성 높은 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UI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디자인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OTP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서비스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17A1291-61C3-4891-B99F-AEB9A0CC49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5176" y="2099102"/>
            <a:ext cx="3888432" cy="261636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6EDCC79-F400-40E7-8B71-741A527E98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9556" y="2079091"/>
            <a:ext cx="4195192" cy="2746566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CAB8BE7-BB0E-485C-88F3-EE9A96C57B66}"/>
              </a:ext>
            </a:extLst>
          </p:cNvPr>
          <p:cNvSpPr/>
          <p:nvPr/>
        </p:nvSpPr>
        <p:spPr>
          <a:xfrm>
            <a:off x="9696400" y="5897046"/>
            <a:ext cx="22854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www.kbanknow.com</a:t>
            </a:r>
          </a:p>
        </p:txBody>
      </p:sp>
    </p:spTree>
    <p:extLst>
      <p:ext uri="{BB962C8B-B14F-4D97-AF65-F5344CB8AC3E}">
        <p14:creationId xmlns:p14="http://schemas.microsoft.com/office/powerpoint/2010/main" val="306795382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2" descr="C:\Users\JOHN\Desktop\bankimg\ppt\3-1유저다이어그램.jpg">
            <a:extLst>
              <a:ext uri="{FF2B5EF4-FFF2-40B4-BE49-F238E27FC236}">
                <a16:creationId xmlns:a16="http://schemas.microsoft.com/office/drawing/2014/main" id="{70BA2560-1DC5-49DD-8BA5-8C87B6AFE1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20501" y="-9525"/>
            <a:ext cx="12288688" cy="6191250"/>
          </a:xfrm>
          <a:prstGeom prst="rect">
            <a:avLst/>
          </a:prstGeom>
          <a:noFill/>
        </p:spPr>
      </p:pic>
      <p:sp>
        <p:nvSpPr>
          <p:cNvPr id="83" name="직사각형 82"/>
          <p:cNvSpPr/>
          <p:nvPr/>
        </p:nvSpPr>
        <p:spPr>
          <a:xfrm>
            <a:off x="3989286" y="3041326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장기미사용</a:t>
            </a:r>
            <a:endParaRPr lang="en-US" altLang="ko-KR" sz="1300" dirty="0">
              <a:solidFill>
                <a:prstClr val="black"/>
              </a:solidFill>
            </a:endParaRPr>
          </a:p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정지해제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1A7C5CA-3107-49CB-B084-B95E8E6A417B}"/>
              </a:ext>
            </a:extLst>
          </p:cNvPr>
          <p:cNvSpPr/>
          <p:nvPr/>
        </p:nvSpPr>
        <p:spPr>
          <a:xfrm>
            <a:off x="3989286" y="4241903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이체한도관리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1EDD489-28E3-4B40-A4FC-034F161AE2F8}"/>
              </a:ext>
            </a:extLst>
          </p:cNvPr>
          <p:cNvSpPr/>
          <p:nvPr/>
        </p:nvSpPr>
        <p:spPr>
          <a:xfrm>
            <a:off x="3989286" y="184074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 err="1">
                <a:solidFill>
                  <a:prstClr val="black"/>
                </a:solidFill>
              </a:rPr>
              <a:t>마이메뉴편집</a:t>
            </a:r>
            <a:endParaRPr lang="ko-KR" altLang="en-US" sz="1300" dirty="0">
              <a:solidFill>
                <a:prstClr val="black"/>
              </a:solidFill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C94FD6C-D7EF-492A-BB21-77EBDD8546CF}"/>
              </a:ext>
            </a:extLst>
          </p:cNvPr>
          <p:cNvGrpSpPr/>
          <p:nvPr/>
        </p:nvGrpSpPr>
        <p:grpSpPr>
          <a:xfrm>
            <a:off x="333917" y="3123288"/>
            <a:ext cx="1010154" cy="2742170"/>
            <a:chOff x="333917" y="3123288"/>
            <a:chExt cx="1010154" cy="2742170"/>
          </a:xfrm>
        </p:grpSpPr>
        <p:sp>
          <p:nvSpPr>
            <p:cNvPr id="82" name="직사각형 81"/>
            <p:cNvSpPr/>
            <p:nvPr/>
          </p:nvSpPr>
          <p:spPr>
            <a:xfrm>
              <a:off x="335360" y="5235458"/>
              <a:ext cx="1008000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회원</a:t>
              </a:r>
            </a:p>
          </p:txBody>
        </p:sp>
        <p:cxnSp>
          <p:nvCxnSpPr>
            <p:cNvPr id="89" name="꺾인 연결선 88"/>
            <p:cNvCxnSpPr>
              <a:cxnSpLocks/>
              <a:stCxn id="82" idx="0"/>
              <a:endCxn id="18" idx="2"/>
            </p:cNvCxnSpPr>
            <p:nvPr/>
          </p:nvCxnSpPr>
          <p:spPr>
            <a:xfrm rot="16200000" flipV="1">
              <a:off x="625874" y="5021971"/>
              <a:ext cx="426085" cy="889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꺾인 연결선 92"/>
            <p:cNvCxnSpPr>
              <a:cxnSpLocks/>
              <a:stCxn id="18" idx="0"/>
              <a:endCxn id="19" idx="2"/>
            </p:cNvCxnSpPr>
            <p:nvPr/>
          </p:nvCxnSpPr>
          <p:spPr>
            <a:xfrm rot="5400000" flipH="1" flipV="1">
              <a:off x="625952" y="3965808"/>
              <a:ext cx="426085" cy="1046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DC54F4E-729A-41AB-B722-7A40D0995FD5}"/>
                </a:ext>
              </a:extLst>
            </p:cNvPr>
            <p:cNvSpPr/>
            <p:nvPr/>
          </p:nvSpPr>
          <p:spPr>
            <a:xfrm>
              <a:off x="333917" y="4179373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로그인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6555553-B35F-407D-BAB2-698808B5E784}"/>
                </a:ext>
              </a:extLst>
            </p:cNvPr>
            <p:cNvSpPr/>
            <p:nvPr/>
          </p:nvSpPr>
          <p:spPr>
            <a:xfrm>
              <a:off x="334963" y="3123288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>
                <a:defRPr/>
              </a:pPr>
              <a:r>
                <a:rPr lang="ko-KR" altLang="en-US" sz="1300" dirty="0">
                  <a:solidFill>
                    <a:prstClr val="black"/>
                  </a:solidFill>
                </a:rPr>
                <a:t>사용자관리</a:t>
              </a:r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1ECBD0C-78D9-4AEC-87AC-291C073985EB}"/>
              </a:ext>
            </a:extLst>
          </p:cNvPr>
          <p:cNvCxnSpPr>
            <a:cxnSpLocks/>
          </p:cNvCxnSpPr>
          <p:nvPr/>
        </p:nvCxnSpPr>
        <p:spPr>
          <a:xfrm flipV="1">
            <a:off x="1344071" y="3419712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2158432" y="312328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 err="1">
                <a:solidFill>
                  <a:prstClr val="black"/>
                </a:solidFill>
              </a:rPr>
              <a:t>뱅킹관리</a:t>
            </a:r>
            <a:endParaRPr lang="ko-KR" altLang="en-US" sz="1300" dirty="0">
              <a:solidFill>
                <a:prstClr val="black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6A89F3B-5E6E-4948-B3E4-B41FF2D0291B}"/>
              </a:ext>
            </a:extLst>
          </p:cNvPr>
          <p:cNvGrpSpPr/>
          <p:nvPr/>
        </p:nvGrpSpPr>
        <p:grpSpPr>
          <a:xfrm>
            <a:off x="3183740" y="2231231"/>
            <a:ext cx="799200" cy="2376961"/>
            <a:chOff x="3412340" y="2231231"/>
            <a:chExt cx="799200" cy="2376961"/>
          </a:xfrm>
        </p:grpSpPr>
        <p:cxnSp>
          <p:nvCxnSpPr>
            <p:cNvPr id="39" name="꺾인 연결선 100">
              <a:extLst>
                <a:ext uri="{FF2B5EF4-FFF2-40B4-BE49-F238E27FC236}">
                  <a16:creationId xmlns:a16="http://schemas.microsoft.com/office/drawing/2014/main" id="{6B549CFD-7CDB-4932-8517-DE97E3D2E2F5}"/>
                </a:ext>
              </a:extLst>
            </p:cNvPr>
            <p:cNvCxnSpPr>
              <a:cxnSpLocks/>
            </p:cNvCxnSpPr>
            <p:nvPr/>
          </p:nvCxnSpPr>
          <p:spPr>
            <a:xfrm>
              <a:off x="3412340" y="3420192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화살표 연결선 40">
              <a:extLst>
                <a:ext uri="{FF2B5EF4-FFF2-40B4-BE49-F238E27FC236}">
                  <a16:creationId xmlns:a16="http://schemas.microsoft.com/office/drawing/2014/main" id="{E66569BE-42F7-4612-A6E2-8211CFEF3C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2340" y="3410905"/>
              <a:ext cx="799200" cy="9288"/>
            </a:xfrm>
            <a:prstGeom prst="straightConnector1">
              <a:avLst/>
            </a:prstGeom>
            <a:ln w="28194" cap="flat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꺾인 연결선 100">
              <a:extLst>
                <a:ext uri="{FF2B5EF4-FFF2-40B4-BE49-F238E27FC236}">
                  <a16:creationId xmlns:a16="http://schemas.microsoft.com/office/drawing/2014/main" id="{BC894D90-80F5-47F1-A44B-8E92837C75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2340" y="2231231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5DE15F5-8EAB-4C7E-BA9E-145E0491B4A6}"/>
              </a:ext>
            </a:extLst>
          </p:cNvPr>
          <p:cNvSpPr/>
          <p:nvPr/>
        </p:nvSpPr>
        <p:spPr>
          <a:xfrm>
            <a:off x="3989286" y="537821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계좌정지 </a:t>
            </a:r>
            <a:endParaRPr lang="en-US" altLang="ko-KR" sz="1300" dirty="0">
              <a:solidFill>
                <a:prstClr val="black"/>
              </a:solidFill>
            </a:endParaRPr>
          </a:p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관리</a:t>
            </a:r>
          </a:p>
        </p:txBody>
      </p:sp>
      <p:cxnSp>
        <p:nvCxnSpPr>
          <p:cNvPr id="21" name="꺾인 연결선 100">
            <a:extLst>
              <a:ext uri="{FF2B5EF4-FFF2-40B4-BE49-F238E27FC236}">
                <a16:creationId xmlns:a16="http://schemas.microsoft.com/office/drawing/2014/main" id="{7483D026-6687-401C-84F6-731803AF838B}"/>
              </a:ext>
            </a:extLst>
          </p:cNvPr>
          <p:cNvCxnSpPr>
            <a:cxnSpLocks/>
          </p:cNvCxnSpPr>
          <p:nvPr/>
        </p:nvCxnSpPr>
        <p:spPr>
          <a:xfrm>
            <a:off x="3167540" y="3419239"/>
            <a:ext cx="821746" cy="2335931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CB62F09C-51CF-4D27-8B4C-BBD0CCE73FA7}"/>
              </a:ext>
            </a:extLst>
          </p:cNvPr>
          <p:cNvSpPr/>
          <p:nvPr/>
        </p:nvSpPr>
        <p:spPr>
          <a:xfrm>
            <a:off x="6110067" y="2933934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해제신청</a:t>
            </a:r>
          </a:p>
        </p:txBody>
      </p:sp>
      <p:cxnSp>
        <p:nvCxnSpPr>
          <p:cNvPr id="32" name="꺾인 연결선 100">
            <a:extLst>
              <a:ext uri="{FF2B5EF4-FFF2-40B4-BE49-F238E27FC236}">
                <a16:creationId xmlns:a16="http://schemas.microsoft.com/office/drawing/2014/main" id="{B7635A5B-D9A0-49A0-BDCA-077B4802B644}"/>
              </a:ext>
            </a:extLst>
          </p:cNvPr>
          <p:cNvCxnSpPr>
            <a:cxnSpLocks/>
          </p:cNvCxnSpPr>
          <p:nvPr/>
        </p:nvCxnSpPr>
        <p:spPr>
          <a:xfrm flipV="1">
            <a:off x="5310246" y="3422811"/>
            <a:ext cx="816760" cy="1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CB62F09C-51CF-4D27-8B4C-BBD0CCE73FA7}"/>
              </a:ext>
            </a:extLst>
          </p:cNvPr>
          <p:cNvSpPr/>
          <p:nvPr/>
        </p:nvSpPr>
        <p:spPr>
          <a:xfrm>
            <a:off x="8199269" y="2961288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정보입력</a:t>
            </a:r>
          </a:p>
        </p:txBody>
      </p:sp>
      <p:cxnSp>
        <p:nvCxnSpPr>
          <p:cNvPr id="36" name="꺾인 연결선 100">
            <a:extLst>
              <a:ext uri="{FF2B5EF4-FFF2-40B4-BE49-F238E27FC236}">
                <a16:creationId xmlns:a16="http://schemas.microsoft.com/office/drawing/2014/main" id="{B7635A5B-D9A0-49A0-BDCA-077B4802B644}"/>
              </a:ext>
            </a:extLst>
          </p:cNvPr>
          <p:cNvCxnSpPr>
            <a:cxnSpLocks/>
          </p:cNvCxnSpPr>
          <p:nvPr/>
        </p:nvCxnSpPr>
        <p:spPr>
          <a:xfrm flipV="1">
            <a:off x="7382509" y="3434093"/>
            <a:ext cx="816760" cy="1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B62F09C-51CF-4D27-8B4C-BBD0CCE73FA7}"/>
              </a:ext>
            </a:extLst>
          </p:cNvPr>
          <p:cNvSpPr/>
          <p:nvPr/>
        </p:nvSpPr>
        <p:spPr>
          <a:xfrm>
            <a:off x="10283229" y="2933934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처리완료</a:t>
            </a:r>
          </a:p>
        </p:txBody>
      </p:sp>
      <p:cxnSp>
        <p:nvCxnSpPr>
          <p:cNvPr id="43" name="꺾인 연결선 100">
            <a:extLst>
              <a:ext uri="{FF2B5EF4-FFF2-40B4-BE49-F238E27FC236}">
                <a16:creationId xmlns:a16="http://schemas.microsoft.com/office/drawing/2014/main" id="{B7635A5B-D9A0-49A0-BDCA-077B4802B644}"/>
              </a:ext>
            </a:extLst>
          </p:cNvPr>
          <p:cNvCxnSpPr>
            <a:cxnSpLocks/>
          </p:cNvCxnSpPr>
          <p:nvPr/>
        </p:nvCxnSpPr>
        <p:spPr>
          <a:xfrm flipV="1">
            <a:off x="9466469" y="3406739"/>
            <a:ext cx="816760" cy="1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그림 25">
            <a:extLst>
              <a:ext uri="{FF2B5EF4-FFF2-40B4-BE49-F238E27FC236}">
                <a16:creationId xmlns:a16="http://schemas.microsoft.com/office/drawing/2014/main" id="{8037B1FD-CB0F-43B7-8CE0-46A60C1C0A9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38" y="764704"/>
            <a:ext cx="958665" cy="28998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DC8CDF69-364F-4746-AC3F-42DAC9AB85B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798" y="755771"/>
            <a:ext cx="4799930" cy="292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03694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" descr="C:\Users\JOHN\Desktop\bankimg\ppt\3-1유저다이어그램.jpg">
            <a:extLst>
              <a:ext uri="{FF2B5EF4-FFF2-40B4-BE49-F238E27FC236}">
                <a16:creationId xmlns:a16="http://schemas.microsoft.com/office/drawing/2014/main" id="{0941964D-62C8-4C09-9865-22E09D53BB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20501" y="-9525"/>
            <a:ext cx="12288688" cy="6191250"/>
          </a:xfrm>
          <a:prstGeom prst="rect">
            <a:avLst/>
          </a:prstGeom>
          <a:noFill/>
        </p:spPr>
      </p:pic>
      <p:sp>
        <p:nvSpPr>
          <p:cNvPr id="83" name="직사각형 82"/>
          <p:cNvSpPr/>
          <p:nvPr/>
        </p:nvSpPr>
        <p:spPr>
          <a:xfrm>
            <a:off x="3989286" y="3041326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장기미사용</a:t>
            </a:r>
            <a:endParaRPr lang="en-US" altLang="ko-KR" sz="1300" dirty="0">
              <a:solidFill>
                <a:prstClr val="black"/>
              </a:solidFill>
            </a:endParaRPr>
          </a:p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정지해제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1A7C5CA-3107-49CB-B084-B95E8E6A417B}"/>
              </a:ext>
            </a:extLst>
          </p:cNvPr>
          <p:cNvSpPr/>
          <p:nvPr/>
        </p:nvSpPr>
        <p:spPr>
          <a:xfrm>
            <a:off x="3989286" y="4241903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이체한도관리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1EDD489-28E3-4B40-A4FC-034F161AE2F8}"/>
              </a:ext>
            </a:extLst>
          </p:cNvPr>
          <p:cNvSpPr/>
          <p:nvPr/>
        </p:nvSpPr>
        <p:spPr>
          <a:xfrm>
            <a:off x="3989286" y="184074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 err="1">
                <a:solidFill>
                  <a:prstClr val="black"/>
                </a:solidFill>
              </a:rPr>
              <a:t>마이메뉴편집</a:t>
            </a:r>
            <a:endParaRPr lang="ko-KR" altLang="en-US" sz="1300" dirty="0">
              <a:solidFill>
                <a:prstClr val="black"/>
              </a:solidFill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C94FD6C-D7EF-492A-BB21-77EBDD8546CF}"/>
              </a:ext>
            </a:extLst>
          </p:cNvPr>
          <p:cNvGrpSpPr/>
          <p:nvPr/>
        </p:nvGrpSpPr>
        <p:grpSpPr>
          <a:xfrm>
            <a:off x="333917" y="3123288"/>
            <a:ext cx="1010154" cy="2742170"/>
            <a:chOff x="333917" y="3123288"/>
            <a:chExt cx="1010154" cy="2742170"/>
          </a:xfrm>
        </p:grpSpPr>
        <p:sp>
          <p:nvSpPr>
            <p:cNvPr id="82" name="직사각형 81"/>
            <p:cNvSpPr/>
            <p:nvPr/>
          </p:nvSpPr>
          <p:spPr>
            <a:xfrm>
              <a:off x="335360" y="5235458"/>
              <a:ext cx="1008000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회원</a:t>
              </a:r>
            </a:p>
          </p:txBody>
        </p:sp>
        <p:cxnSp>
          <p:nvCxnSpPr>
            <p:cNvPr id="89" name="꺾인 연결선 88"/>
            <p:cNvCxnSpPr>
              <a:cxnSpLocks/>
              <a:stCxn id="82" idx="0"/>
              <a:endCxn id="18" idx="2"/>
            </p:cNvCxnSpPr>
            <p:nvPr/>
          </p:nvCxnSpPr>
          <p:spPr>
            <a:xfrm rot="16200000" flipV="1">
              <a:off x="625874" y="5021971"/>
              <a:ext cx="426085" cy="889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꺾인 연결선 92"/>
            <p:cNvCxnSpPr>
              <a:cxnSpLocks/>
              <a:stCxn id="18" idx="0"/>
              <a:endCxn id="19" idx="2"/>
            </p:cNvCxnSpPr>
            <p:nvPr/>
          </p:nvCxnSpPr>
          <p:spPr>
            <a:xfrm rot="5400000" flipH="1" flipV="1">
              <a:off x="625952" y="3965808"/>
              <a:ext cx="426085" cy="1046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DC54F4E-729A-41AB-B722-7A40D0995FD5}"/>
                </a:ext>
              </a:extLst>
            </p:cNvPr>
            <p:cNvSpPr/>
            <p:nvPr/>
          </p:nvSpPr>
          <p:spPr>
            <a:xfrm>
              <a:off x="333917" y="4179373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로그인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6555553-B35F-407D-BAB2-698808B5E784}"/>
                </a:ext>
              </a:extLst>
            </p:cNvPr>
            <p:cNvSpPr/>
            <p:nvPr/>
          </p:nvSpPr>
          <p:spPr>
            <a:xfrm>
              <a:off x="334963" y="3123288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>
                <a:defRPr/>
              </a:pPr>
              <a:r>
                <a:rPr lang="ko-KR" altLang="en-US" sz="1300" dirty="0">
                  <a:solidFill>
                    <a:prstClr val="black"/>
                  </a:solidFill>
                </a:rPr>
                <a:t>사용자관리</a:t>
              </a:r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1ECBD0C-78D9-4AEC-87AC-291C073985EB}"/>
              </a:ext>
            </a:extLst>
          </p:cNvPr>
          <p:cNvCxnSpPr>
            <a:cxnSpLocks/>
          </p:cNvCxnSpPr>
          <p:nvPr/>
        </p:nvCxnSpPr>
        <p:spPr>
          <a:xfrm flipV="1">
            <a:off x="1344071" y="3419712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2158432" y="312328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 err="1">
                <a:solidFill>
                  <a:prstClr val="black"/>
                </a:solidFill>
              </a:rPr>
              <a:t>뱅킹관리</a:t>
            </a:r>
            <a:endParaRPr lang="ko-KR" altLang="en-US" sz="1300" dirty="0">
              <a:solidFill>
                <a:prstClr val="black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6A89F3B-5E6E-4948-B3E4-B41FF2D0291B}"/>
              </a:ext>
            </a:extLst>
          </p:cNvPr>
          <p:cNvGrpSpPr/>
          <p:nvPr/>
        </p:nvGrpSpPr>
        <p:grpSpPr>
          <a:xfrm>
            <a:off x="3183740" y="2231231"/>
            <a:ext cx="799200" cy="2376961"/>
            <a:chOff x="3412340" y="2231231"/>
            <a:chExt cx="799200" cy="2376961"/>
          </a:xfrm>
        </p:grpSpPr>
        <p:cxnSp>
          <p:nvCxnSpPr>
            <p:cNvPr id="39" name="꺾인 연결선 100">
              <a:extLst>
                <a:ext uri="{FF2B5EF4-FFF2-40B4-BE49-F238E27FC236}">
                  <a16:creationId xmlns:a16="http://schemas.microsoft.com/office/drawing/2014/main" id="{6B549CFD-7CDB-4932-8517-DE97E3D2E2F5}"/>
                </a:ext>
              </a:extLst>
            </p:cNvPr>
            <p:cNvCxnSpPr>
              <a:cxnSpLocks/>
            </p:cNvCxnSpPr>
            <p:nvPr/>
          </p:nvCxnSpPr>
          <p:spPr>
            <a:xfrm>
              <a:off x="3412340" y="3420192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화살표 연결선 40">
              <a:extLst>
                <a:ext uri="{FF2B5EF4-FFF2-40B4-BE49-F238E27FC236}">
                  <a16:creationId xmlns:a16="http://schemas.microsoft.com/office/drawing/2014/main" id="{E66569BE-42F7-4612-A6E2-8211CFEF3C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2340" y="3410905"/>
              <a:ext cx="799200" cy="9288"/>
            </a:xfrm>
            <a:prstGeom prst="straightConnector1">
              <a:avLst/>
            </a:prstGeom>
            <a:ln w="28194" cap="flat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꺾인 연결선 100">
              <a:extLst>
                <a:ext uri="{FF2B5EF4-FFF2-40B4-BE49-F238E27FC236}">
                  <a16:creationId xmlns:a16="http://schemas.microsoft.com/office/drawing/2014/main" id="{BC894D90-80F5-47F1-A44B-8E92837C75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2340" y="2231231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5DE15F5-8EAB-4C7E-BA9E-145E0491B4A6}"/>
              </a:ext>
            </a:extLst>
          </p:cNvPr>
          <p:cNvSpPr/>
          <p:nvPr/>
        </p:nvSpPr>
        <p:spPr>
          <a:xfrm>
            <a:off x="3989286" y="537821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계좌정지 </a:t>
            </a:r>
            <a:endParaRPr lang="en-US" altLang="ko-KR" sz="1300" dirty="0">
              <a:solidFill>
                <a:prstClr val="black"/>
              </a:solidFill>
            </a:endParaRPr>
          </a:p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관리</a:t>
            </a:r>
          </a:p>
        </p:txBody>
      </p:sp>
      <p:cxnSp>
        <p:nvCxnSpPr>
          <p:cNvPr id="21" name="꺾인 연결선 100">
            <a:extLst>
              <a:ext uri="{FF2B5EF4-FFF2-40B4-BE49-F238E27FC236}">
                <a16:creationId xmlns:a16="http://schemas.microsoft.com/office/drawing/2014/main" id="{7483D026-6687-401C-84F6-731803AF838B}"/>
              </a:ext>
            </a:extLst>
          </p:cNvPr>
          <p:cNvCxnSpPr>
            <a:cxnSpLocks/>
          </p:cNvCxnSpPr>
          <p:nvPr/>
        </p:nvCxnSpPr>
        <p:spPr>
          <a:xfrm>
            <a:off x="3167540" y="3419239"/>
            <a:ext cx="821746" cy="2335931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3ED6590-4EF1-433C-AAC6-E23AA8A2CDCD}"/>
              </a:ext>
            </a:extLst>
          </p:cNvPr>
          <p:cNvSpPr/>
          <p:nvPr/>
        </p:nvSpPr>
        <p:spPr>
          <a:xfrm>
            <a:off x="6085026" y="4198622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이체한도 변경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319F8A68-CD55-4586-8D80-F2C6459B9852}"/>
              </a:ext>
            </a:extLst>
          </p:cNvPr>
          <p:cNvCxnSpPr>
            <a:cxnSpLocks/>
          </p:cNvCxnSpPr>
          <p:nvPr/>
        </p:nvCxnSpPr>
        <p:spPr>
          <a:xfrm flipV="1">
            <a:off x="5271156" y="4590579"/>
            <a:ext cx="799200" cy="9288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그림 22">
            <a:extLst>
              <a:ext uri="{FF2B5EF4-FFF2-40B4-BE49-F238E27FC236}">
                <a16:creationId xmlns:a16="http://schemas.microsoft.com/office/drawing/2014/main" id="{9EAE6376-5962-46A5-85FC-A007E71B8F4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38" y="764704"/>
            <a:ext cx="958665" cy="28998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55BC8302-4ADD-4BC2-BCFE-98248C41E22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798" y="755771"/>
            <a:ext cx="4799930" cy="292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14389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" descr="C:\Users\JOHN\Desktop\bankimg\ppt\3-1유저다이어그램.jpg">
            <a:extLst>
              <a:ext uri="{FF2B5EF4-FFF2-40B4-BE49-F238E27FC236}">
                <a16:creationId xmlns:a16="http://schemas.microsoft.com/office/drawing/2014/main" id="{510029CD-4056-4F89-9E47-3E1FF8D1B7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20501" y="-9525"/>
            <a:ext cx="12288688" cy="6191250"/>
          </a:xfrm>
          <a:prstGeom prst="rect">
            <a:avLst/>
          </a:prstGeom>
          <a:noFill/>
        </p:spPr>
      </p:pic>
      <p:sp>
        <p:nvSpPr>
          <p:cNvPr id="83" name="직사각형 82"/>
          <p:cNvSpPr/>
          <p:nvPr/>
        </p:nvSpPr>
        <p:spPr>
          <a:xfrm>
            <a:off x="3989286" y="3041326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장기미사용</a:t>
            </a:r>
            <a:endParaRPr lang="en-US" altLang="ko-KR" sz="1300" dirty="0">
              <a:solidFill>
                <a:prstClr val="black"/>
              </a:solidFill>
            </a:endParaRPr>
          </a:p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정지해제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1A7C5CA-3107-49CB-B084-B95E8E6A417B}"/>
              </a:ext>
            </a:extLst>
          </p:cNvPr>
          <p:cNvSpPr/>
          <p:nvPr/>
        </p:nvSpPr>
        <p:spPr>
          <a:xfrm>
            <a:off x="3989286" y="4241903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이체한도관리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1EDD489-28E3-4B40-A4FC-034F161AE2F8}"/>
              </a:ext>
            </a:extLst>
          </p:cNvPr>
          <p:cNvSpPr/>
          <p:nvPr/>
        </p:nvSpPr>
        <p:spPr>
          <a:xfrm>
            <a:off x="3989286" y="184074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 err="1">
                <a:solidFill>
                  <a:prstClr val="black"/>
                </a:solidFill>
              </a:rPr>
              <a:t>마이메뉴편집</a:t>
            </a:r>
            <a:endParaRPr lang="ko-KR" altLang="en-US" sz="1300" dirty="0">
              <a:solidFill>
                <a:prstClr val="black"/>
              </a:solidFill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C94FD6C-D7EF-492A-BB21-77EBDD8546CF}"/>
              </a:ext>
            </a:extLst>
          </p:cNvPr>
          <p:cNvGrpSpPr/>
          <p:nvPr/>
        </p:nvGrpSpPr>
        <p:grpSpPr>
          <a:xfrm>
            <a:off x="333917" y="3123288"/>
            <a:ext cx="1010154" cy="2742170"/>
            <a:chOff x="333917" y="3123288"/>
            <a:chExt cx="1010154" cy="2742170"/>
          </a:xfrm>
        </p:grpSpPr>
        <p:sp>
          <p:nvSpPr>
            <p:cNvPr id="82" name="직사각형 81"/>
            <p:cNvSpPr/>
            <p:nvPr/>
          </p:nvSpPr>
          <p:spPr>
            <a:xfrm>
              <a:off x="335360" y="5235458"/>
              <a:ext cx="1008000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회원</a:t>
              </a:r>
            </a:p>
          </p:txBody>
        </p:sp>
        <p:cxnSp>
          <p:nvCxnSpPr>
            <p:cNvPr id="89" name="꺾인 연결선 88"/>
            <p:cNvCxnSpPr>
              <a:cxnSpLocks/>
              <a:stCxn id="82" idx="0"/>
              <a:endCxn id="18" idx="2"/>
            </p:cNvCxnSpPr>
            <p:nvPr/>
          </p:nvCxnSpPr>
          <p:spPr>
            <a:xfrm rot="16200000" flipV="1">
              <a:off x="625874" y="5021971"/>
              <a:ext cx="426085" cy="889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꺾인 연결선 92"/>
            <p:cNvCxnSpPr>
              <a:cxnSpLocks/>
              <a:stCxn id="18" idx="0"/>
              <a:endCxn id="19" idx="2"/>
            </p:cNvCxnSpPr>
            <p:nvPr/>
          </p:nvCxnSpPr>
          <p:spPr>
            <a:xfrm rot="5400000" flipH="1" flipV="1">
              <a:off x="625952" y="3965808"/>
              <a:ext cx="426085" cy="1046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DC54F4E-729A-41AB-B722-7A40D0995FD5}"/>
                </a:ext>
              </a:extLst>
            </p:cNvPr>
            <p:cNvSpPr/>
            <p:nvPr/>
          </p:nvSpPr>
          <p:spPr>
            <a:xfrm>
              <a:off x="333917" y="4179373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로그인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6555553-B35F-407D-BAB2-698808B5E784}"/>
                </a:ext>
              </a:extLst>
            </p:cNvPr>
            <p:cNvSpPr/>
            <p:nvPr/>
          </p:nvSpPr>
          <p:spPr>
            <a:xfrm>
              <a:off x="334963" y="3123288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>
                <a:defRPr/>
              </a:pPr>
              <a:r>
                <a:rPr lang="ko-KR" altLang="en-US" sz="1300" dirty="0">
                  <a:solidFill>
                    <a:prstClr val="black"/>
                  </a:solidFill>
                </a:rPr>
                <a:t>사용자관리</a:t>
              </a:r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1ECBD0C-78D9-4AEC-87AC-291C073985EB}"/>
              </a:ext>
            </a:extLst>
          </p:cNvPr>
          <p:cNvCxnSpPr>
            <a:cxnSpLocks/>
          </p:cNvCxnSpPr>
          <p:nvPr/>
        </p:nvCxnSpPr>
        <p:spPr>
          <a:xfrm flipV="1">
            <a:off x="1344071" y="3419712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2158432" y="312328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 err="1">
                <a:solidFill>
                  <a:prstClr val="black"/>
                </a:solidFill>
              </a:rPr>
              <a:t>뱅킹관리</a:t>
            </a:r>
            <a:endParaRPr lang="ko-KR" altLang="en-US" sz="1300" dirty="0">
              <a:solidFill>
                <a:prstClr val="black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6A89F3B-5E6E-4948-B3E4-B41FF2D0291B}"/>
              </a:ext>
            </a:extLst>
          </p:cNvPr>
          <p:cNvGrpSpPr/>
          <p:nvPr/>
        </p:nvGrpSpPr>
        <p:grpSpPr>
          <a:xfrm>
            <a:off x="3183740" y="2231231"/>
            <a:ext cx="799200" cy="2376961"/>
            <a:chOff x="3412340" y="2231231"/>
            <a:chExt cx="799200" cy="2376961"/>
          </a:xfrm>
        </p:grpSpPr>
        <p:cxnSp>
          <p:nvCxnSpPr>
            <p:cNvPr id="39" name="꺾인 연결선 100">
              <a:extLst>
                <a:ext uri="{FF2B5EF4-FFF2-40B4-BE49-F238E27FC236}">
                  <a16:creationId xmlns:a16="http://schemas.microsoft.com/office/drawing/2014/main" id="{6B549CFD-7CDB-4932-8517-DE97E3D2E2F5}"/>
                </a:ext>
              </a:extLst>
            </p:cNvPr>
            <p:cNvCxnSpPr>
              <a:cxnSpLocks/>
            </p:cNvCxnSpPr>
            <p:nvPr/>
          </p:nvCxnSpPr>
          <p:spPr>
            <a:xfrm>
              <a:off x="3412340" y="3420192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화살표 연결선 40">
              <a:extLst>
                <a:ext uri="{FF2B5EF4-FFF2-40B4-BE49-F238E27FC236}">
                  <a16:creationId xmlns:a16="http://schemas.microsoft.com/office/drawing/2014/main" id="{E66569BE-42F7-4612-A6E2-8211CFEF3C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2340" y="3410905"/>
              <a:ext cx="799200" cy="9288"/>
            </a:xfrm>
            <a:prstGeom prst="straightConnector1">
              <a:avLst/>
            </a:prstGeom>
            <a:ln w="28194" cap="flat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꺾인 연결선 100">
              <a:extLst>
                <a:ext uri="{FF2B5EF4-FFF2-40B4-BE49-F238E27FC236}">
                  <a16:creationId xmlns:a16="http://schemas.microsoft.com/office/drawing/2014/main" id="{BC894D90-80F5-47F1-A44B-8E92837C75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2340" y="2231231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5DE15F5-8EAB-4C7E-BA9E-145E0491B4A6}"/>
              </a:ext>
            </a:extLst>
          </p:cNvPr>
          <p:cNvSpPr/>
          <p:nvPr/>
        </p:nvSpPr>
        <p:spPr>
          <a:xfrm>
            <a:off x="3989286" y="537821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계좌정지 </a:t>
            </a:r>
            <a:endParaRPr lang="en-US" altLang="ko-KR" sz="1300" dirty="0">
              <a:solidFill>
                <a:prstClr val="black"/>
              </a:solidFill>
            </a:endParaRPr>
          </a:p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관리</a:t>
            </a:r>
          </a:p>
        </p:txBody>
      </p:sp>
      <p:cxnSp>
        <p:nvCxnSpPr>
          <p:cNvPr id="21" name="꺾인 연결선 100">
            <a:extLst>
              <a:ext uri="{FF2B5EF4-FFF2-40B4-BE49-F238E27FC236}">
                <a16:creationId xmlns:a16="http://schemas.microsoft.com/office/drawing/2014/main" id="{7483D026-6687-401C-84F6-731803AF838B}"/>
              </a:ext>
            </a:extLst>
          </p:cNvPr>
          <p:cNvCxnSpPr>
            <a:cxnSpLocks/>
          </p:cNvCxnSpPr>
          <p:nvPr/>
        </p:nvCxnSpPr>
        <p:spPr>
          <a:xfrm>
            <a:off x="3167540" y="3419239"/>
            <a:ext cx="821746" cy="2335931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EE1C76E-682B-4273-A91D-7417655D0C0C}"/>
              </a:ext>
            </a:extLst>
          </p:cNvPr>
          <p:cNvSpPr/>
          <p:nvPr/>
        </p:nvSpPr>
        <p:spPr>
          <a:xfrm>
            <a:off x="6085026" y="5370197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정보입력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5DEB066B-32BA-479F-B85D-D1AC1FBEA193}"/>
              </a:ext>
            </a:extLst>
          </p:cNvPr>
          <p:cNvCxnSpPr>
            <a:cxnSpLocks/>
          </p:cNvCxnSpPr>
          <p:nvPr/>
        </p:nvCxnSpPr>
        <p:spPr>
          <a:xfrm flipV="1">
            <a:off x="5243020" y="5800254"/>
            <a:ext cx="799200" cy="9288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EE1C76E-682B-4273-A91D-7417655D0C0C}"/>
              </a:ext>
            </a:extLst>
          </p:cNvPr>
          <p:cNvSpPr/>
          <p:nvPr/>
        </p:nvSpPr>
        <p:spPr>
          <a:xfrm>
            <a:off x="8261540" y="5359170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처리완료</a:t>
            </a: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5DEB066B-32BA-479F-B85D-D1AC1FBEA193}"/>
              </a:ext>
            </a:extLst>
          </p:cNvPr>
          <p:cNvCxnSpPr>
            <a:cxnSpLocks/>
          </p:cNvCxnSpPr>
          <p:nvPr/>
        </p:nvCxnSpPr>
        <p:spPr>
          <a:xfrm flipV="1">
            <a:off x="7419534" y="5789227"/>
            <a:ext cx="799200" cy="9288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그림 23">
            <a:extLst>
              <a:ext uri="{FF2B5EF4-FFF2-40B4-BE49-F238E27FC236}">
                <a16:creationId xmlns:a16="http://schemas.microsoft.com/office/drawing/2014/main" id="{6A3B9832-B6A9-48EE-A5F5-BDB56D22B32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38" y="764704"/>
            <a:ext cx="958665" cy="28998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2F76804E-8F6D-4CF4-9AF0-955B4AE187C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798" y="755771"/>
            <a:ext cx="4799930" cy="292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85116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Picture 2" descr="C:\Users\JOHN\Desktop\bankimg\ppt\3-1유저다이어그램.jpg">
            <a:extLst>
              <a:ext uri="{FF2B5EF4-FFF2-40B4-BE49-F238E27FC236}">
                <a16:creationId xmlns:a16="http://schemas.microsoft.com/office/drawing/2014/main" id="{1F378813-B468-4219-A469-148FD4CD98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20501" y="-9525"/>
            <a:ext cx="12288688" cy="6191250"/>
          </a:xfrm>
          <a:prstGeom prst="rect">
            <a:avLst/>
          </a:prstGeom>
          <a:noFill/>
        </p:spPr>
      </p:pic>
      <p:sp>
        <p:nvSpPr>
          <p:cNvPr id="83" name="직사각형 82"/>
          <p:cNvSpPr/>
          <p:nvPr/>
        </p:nvSpPr>
        <p:spPr>
          <a:xfrm>
            <a:off x="3989286" y="3041326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계좌비밀번호관리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1EDD489-28E3-4B40-A4FC-034F161AE2F8}"/>
              </a:ext>
            </a:extLst>
          </p:cNvPr>
          <p:cNvSpPr/>
          <p:nvPr/>
        </p:nvSpPr>
        <p:spPr>
          <a:xfrm>
            <a:off x="3989286" y="184074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출금계좌관리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C94FD6C-D7EF-492A-BB21-77EBDD8546CF}"/>
              </a:ext>
            </a:extLst>
          </p:cNvPr>
          <p:cNvGrpSpPr/>
          <p:nvPr/>
        </p:nvGrpSpPr>
        <p:grpSpPr>
          <a:xfrm>
            <a:off x="333917" y="3123288"/>
            <a:ext cx="1010154" cy="2742170"/>
            <a:chOff x="333917" y="3123288"/>
            <a:chExt cx="1010154" cy="2742170"/>
          </a:xfrm>
        </p:grpSpPr>
        <p:sp>
          <p:nvSpPr>
            <p:cNvPr id="82" name="직사각형 81"/>
            <p:cNvSpPr/>
            <p:nvPr/>
          </p:nvSpPr>
          <p:spPr>
            <a:xfrm>
              <a:off x="335360" y="5235458"/>
              <a:ext cx="1008000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회원</a:t>
              </a:r>
            </a:p>
          </p:txBody>
        </p:sp>
        <p:cxnSp>
          <p:nvCxnSpPr>
            <p:cNvPr id="89" name="꺾인 연결선 88"/>
            <p:cNvCxnSpPr>
              <a:cxnSpLocks/>
              <a:stCxn id="82" idx="0"/>
              <a:endCxn id="18" idx="2"/>
            </p:cNvCxnSpPr>
            <p:nvPr/>
          </p:nvCxnSpPr>
          <p:spPr>
            <a:xfrm rot="16200000" flipV="1">
              <a:off x="625874" y="5021971"/>
              <a:ext cx="426085" cy="889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꺾인 연결선 92"/>
            <p:cNvCxnSpPr>
              <a:cxnSpLocks/>
              <a:stCxn id="18" idx="0"/>
              <a:endCxn id="19" idx="2"/>
            </p:cNvCxnSpPr>
            <p:nvPr/>
          </p:nvCxnSpPr>
          <p:spPr>
            <a:xfrm rot="5400000" flipH="1" flipV="1">
              <a:off x="625952" y="3965808"/>
              <a:ext cx="426085" cy="1046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DC54F4E-729A-41AB-B722-7A40D0995FD5}"/>
                </a:ext>
              </a:extLst>
            </p:cNvPr>
            <p:cNvSpPr/>
            <p:nvPr/>
          </p:nvSpPr>
          <p:spPr>
            <a:xfrm>
              <a:off x="333917" y="4179373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로그인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6555553-B35F-407D-BAB2-698808B5E784}"/>
                </a:ext>
              </a:extLst>
            </p:cNvPr>
            <p:cNvSpPr/>
            <p:nvPr/>
          </p:nvSpPr>
          <p:spPr>
            <a:xfrm>
              <a:off x="334963" y="3123288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>
                <a:defRPr/>
              </a:pPr>
              <a:r>
                <a:rPr lang="ko-KR" altLang="en-US" sz="1300" dirty="0">
                  <a:solidFill>
                    <a:prstClr val="black"/>
                  </a:solidFill>
                </a:rPr>
                <a:t>사용자관리</a:t>
              </a:r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1ECBD0C-78D9-4AEC-87AC-291C073985EB}"/>
              </a:ext>
            </a:extLst>
          </p:cNvPr>
          <p:cNvCxnSpPr>
            <a:cxnSpLocks/>
          </p:cNvCxnSpPr>
          <p:nvPr/>
        </p:nvCxnSpPr>
        <p:spPr>
          <a:xfrm flipV="1">
            <a:off x="1344071" y="3419712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2158432" y="312328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계좌관리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6A89F3B-5E6E-4948-B3E4-B41FF2D0291B}"/>
              </a:ext>
            </a:extLst>
          </p:cNvPr>
          <p:cNvGrpSpPr/>
          <p:nvPr/>
        </p:nvGrpSpPr>
        <p:grpSpPr>
          <a:xfrm>
            <a:off x="3183740" y="2231231"/>
            <a:ext cx="799200" cy="2376961"/>
            <a:chOff x="3412340" y="2231231"/>
            <a:chExt cx="799200" cy="2376961"/>
          </a:xfrm>
        </p:grpSpPr>
        <p:cxnSp>
          <p:nvCxnSpPr>
            <p:cNvPr id="39" name="꺾인 연결선 100">
              <a:extLst>
                <a:ext uri="{FF2B5EF4-FFF2-40B4-BE49-F238E27FC236}">
                  <a16:creationId xmlns:a16="http://schemas.microsoft.com/office/drawing/2014/main" id="{6B549CFD-7CDB-4932-8517-DE97E3D2E2F5}"/>
                </a:ext>
              </a:extLst>
            </p:cNvPr>
            <p:cNvCxnSpPr>
              <a:cxnSpLocks/>
            </p:cNvCxnSpPr>
            <p:nvPr/>
          </p:nvCxnSpPr>
          <p:spPr>
            <a:xfrm>
              <a:off x="3412340" y="3420192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화살표 연결선 40">
              <a:extLst>
                <a:ext uri="{FF2B5EF4-FFF2-40B4-BE49-F238E27FC236}">
                  <a16:creationId xmlns:a16="http://schemas.microsoft.com/office/drawing/2014/main" id="{E66569BE-42F7-4612-A6E2-8211CFEF3C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2340" y="3410905"/>
              <a:ext cx="799200" cy="9288"/>
            </a:xfrm>
            <a:prstGeom prst="straightConnector1">
              <a:avLst/>
            </a:prstGeom>
            <a:ln w="28194" cap="flat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꺾인 연결선 100">
              <a:extLst>
                <a:ext uri="{FF2B5EF4-FFF2-40B4-BE49-F238E27FC236}">
                  <a16:creationId xmlns:a16="http://schemas.microsoft.com/office/drawing/2014/main" id="{BC894D90-80F5-47F1-A44B-8E92837C75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2340" y="2231231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5DE15F5-8EAB-4C7E-BA9E-145E0491B4A6}"/>
              </a:ext>
            </a:extLst>
          </p:cNvPr>
          <p:cNvSpPr/>
          <p:nvPr/>
        </p:nvSpPr>
        <p:spPr>
          <a:xfrm>
            <a:off x="3989286" y="4179374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 err="1">
                <a:solidFill>
                  <a:prstClr val="black"/>
                </a:solidFill>
              </a:rPr>
              <a:t>자주쓰는</a:t>
            </a:r>
            <a:endParaRPr lang="en-US" altLang="ko-KR" sz="1300" dirty="0">
              <a:solidFill>
                <a:prstClr val="black"/>
              </a:solidFill>
            </a:endParaRPr>
          </a:p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입금계좌 관리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79F0DFC9-C8A0-4E77-8089-7307ACD305F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38" y="764704"/>
            <a:ext cx="958665" cy="28998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AF7C8AC0-B24E-49FA-8801-5B065ED683A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798" y="755771"/>
            <a:ext cx="4799930" cy="292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81596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" descr="C:\Users\JOHN\Desktop\bankimg\ppt\3-1유저다이어그램.jpg">
            <a:extLst>
              <a:ext uri="{FF2B5EF4-FFF2-40B4-BE49-F238E27FC236}">
                <a16:creationId xmlns:a16="http://schemas.microsoft.com/office/drawing/2014/main" id="{0A5A7918-8391-4566-9AC4-83603D2209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20501" y="-9525"/>
            <a:ext cx="12288688" cy="6191250"/>
          </a:xfrm>
          <a:prstGeom prst="rect">
            <a:avLst/>
          </a:prstGeom>
          <a:noFill/>
        </p:spPr>
      </p:pic>
      <p:sp>
        <p:nvSpPr>
          <p:cNvPr id="83" name="직사각형 82"/>
          <p:cNvSpPr/>
          <p:nvPr/>
        </p:nvSpPr>
        <p:spPr>
          <a:xfrm>
            <a:off x="3989286" y="3041326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계좌비밀번호관리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1EDD489-28E3-4B40-A4FC-034F161AE2F8}"/>
              </a:ext>
            </a:extLst>
          </p:cNvPr>
          <p:cNvSpPr/>
          <p:nvPr/>
        </p:nvSpPr>
        <p:spPr>
          <a:xfrm>
            <a:off x="3989286" y="184074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출금계좌관리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C94FD6C-D7EF-492A-BB21-77EBDD8546CF}"/>
              </a:ext>
            </a:extLst>
          </p:cNvPr>
          <p:cNvGrpSpPr/>
          <p:nvPr/>
        </p:nvGrpSpPr>
        <p:grpSpPr>
          <a:xfrm>
            <a:off x="333917" y="3123288"/>
            <a:ext cx="1010154" cy="2742170"/>
            <a:chOff x="333917" y="3123288"/>
            <a:chExt cx="1010154" cy="2742170"/>
          </a:xfrm>
        </p:grpSpPr>
        <p:sp>
          <p:nvSpPr>
            <p:cNvPr id="82" name="직사각형 81"/>
            <p:cNvSpPr/>
            <p:nvPr/>
          </p:nvSpPr>
          <p:spPr>
            <a:xfrm>
              <a:off x="335360" y="5235458"/>
              <a:ext cx="1008000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회원</a:t>
              </a:r>
            </a:p>
          </p:txBody>
        </p:sp>
        <p:cxnSp>
          <p:nvCxnSpPr>
            <p:cNvPr id="89" name="꺾인 연결선 88"/>
            <p:cNvCxnSpPr>
              <a:cxnSpLocks/>
              <a:stCxn id="82" idx="0"/>
              <a:endCxn id="18" idx="2"/>
            </p:cNvCxnSpPr>
            <p:nvPr/>
          </p:nvCxnSpPr>
          <p:spPr>
            <a:xfrm rot="16200000" flipV="1">
              <a:off x="625874" y="5021971"/>
              <a:ext cx="426085" cy="889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꺾인 연결선 92"/>
            <p:cNvCxnSpPr>
              <a:cxnSpLocks/>
              <a:stCxn id="18" idx="0"/>
              <a:endCxn id="19" idx="2"/>
            </p:cNvCxnSpPr>
            <p:nvPr/>
          </p:nvCxnSpPr>
          <p:spPr>
            <a:xfrm rot="5400000" flipH="1" flipV="1">
              <a:off x="625952" y="3965808"/>
              <a:ext cx="426085" cy="1046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DC54F4E-729A-41AB-B722-7A40D0995FD5}"/>
                </a:ext>
              </a:extLst>
            </p:cNvPr>
            <p:cNvSpPr/>
            <p:nvPr/>
          </p:nvSpPr>
          <p:spPr>
            <a:xfrm>
              <a:off x="333917" y="4179373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로그인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6555553-B35F-407D-BAB2-698808B5E784}"/>
                </a:ext>
              </a:extLst>
            </p:cNvPr>
            <p:cNvSpPr/>
            <p:nvPr/>
          </p:nvSpPr>
          <p:spPr>
            <a:xfrm>
              <a:off x="334963" y="3123288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>
                <a:defRPr/>
              </a:pPr>
              <a:r>
                <a:rPr lang="ko-KR" altLang="en-US" sz="1300" dirty="0">
                  <a:solidFill>
                    <a:prstClr val="black"/>
                  </a:solidFill>
                </a:rPr>
                <a:t>사용자관리</a:t>
              </a:r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1ECBD0C-78D9-4AEC-87AC-291C073985EB}"/>
              </a:ext>
            </a:extLst>
          </p:cNvPr>
          <p:cNvCxnSpPr>
            <a:cxnSpLocks/>
          </p:cNvCxnSpPr>
          <p:nvPr/>
        </p:nvCxnSpPr>
        <p:spPr>
          <a:xfrm flipV="1">
            <a:off x="1344071" y="3419712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2158432" y="312328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계좌관리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6A89F3B-5E6E-4948-B3E4-B41FF2D0291B}"/>
              </a:ext>
            </a:extLst>
          </p:cNvPr>
          <p:cNvGrpSpPr/>
          <p:nvPr/>
        </p:nvGrpSpPr>
        <p:grpSpPr>
          <a:xfrm>
            <a:off x="3183740" y="2231231"/>
            <a:ext cx="799200" cy="2376961"/>
            <a:chOff x="3412340" y="2231231"/>
            <a:chExt cx="799200" cy="2376961"/>
          </a:xfrm>
        </p:grpSpPr>
        <p:cxnSp>
          <p:nvCxnSpPr>
            <p:cNvPr id="39" name="꺾인 연결선 100">
              <a:extLst>
                <a:ext uri="{FF2B5EF4-FFF2-40B4-BE49-F238E27FC236}">
                  <a16:creationId xmlns:a16="http://schemas.microsoft.com/office/drawing/2014/main" id="{6B549CFD-7CDB-4932-8517-DE97E3D2E2F5}"/>
                </a:ext>
              </a:extLst>
            </p:cNvPr>
            <p:cNvCxnSpPr>
              <a:cxnSpLocks/>
            </p:cNvCxnSpPr>
            <p:nvPr/>
          </p:nvCxnSpPr>
          <p:spPr>
            <a:xfrm>
              <a:off x="3412340" y="3420192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화살표 연결선 40">
              <a:extLst>
                <a:ext uri="{FF2B5EF4-FFF2-40B4-BE49-F238E27FC236}">
                  <a16:creationId xmlns:a16="http://schemas.microsoft.com/office/drawing/2014/main" id="{E66569BE-42F7-4612-A6E2-8211CFEF3C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2340" y="3410905"/>
              <a:ext cx="799200" cy="9288"/>
            </a:xfrm>
            <a:prstGeom prst="straightConnector1">
              <a:avLst/>
            </a:prstGeom>
            <a:ln w="28194" cap="flat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꺾인 연결선 100">
              <a:extLst>
                <a:ext uri="{FF2B5EF4-FFF2-40B4-BE49-F238E27FC236}">
                  <a16:creationId xmlns:a16="http://schemas.microsoft.com/office/drawing/2014/main" id="{BC894D90-80F5-47F1-A44B-8E92837C75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2340" y="2231231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5DE15F5-8EAB-4C7E-BA9E-145E0491B4A6}"/>
              </a:ext>
            </a:extLst>
          </p:cNvPr>
          <p:cNvSpPr/>
          <p:nvPr/>
        </p:nvSpPr>
        <p:spPr>
          <a:xfrm>
            <a:off x="4004526" y="4238202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 err="1">
                <a:solidFill>
                  <a:prstClr val="black"/>
                </a:solidFill>
              </a:rPr>
              <a:t>자주쓰는</a:t>
            </a:r>
            <a:endParaRPr lang="en-US" altLang="ko-KR" sz="1300" dirty="0">
              <a:solidFill>
                <a:prstClr val="black"/>
              </a:solidFill>
            </a:endParaRPr>
          </a:p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입금계좌 관리</a:t>
            </a: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503C942F-CA85-49FF-B60C-4915FD6E5041}"/>
              </a:ext>
            </a:extLst>
          </p:cNvPr>
          <p:cNvCxnSpPr>
            <a:cxnSpLocks/>
          </p:cNvCxnSpPr>
          <p:nvPr/>
        </p:nvCxnSpPr>
        <p:spPr>
          <a:xfrm>
            <a:off x="5271726" y="2261320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ACCCCDAB-7769-4BF3-A21A-D154A9A84CF0}"/>
              </a:ext>
            </a:extLst>
          </p:cNvPr>
          <p:cNvSpPr/>
          <p:nvPr/>
        </p:nvSpPr>
        <p:spPr>
          <a:xfrm>
            <a:off x="6085026" y="184074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출금계좌정보 변경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559F113E-7DE3-4D35-873B-C3C26E471CC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38" y="764704"/>
            <a:ext cx="958665" cy="28998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68BD5A82-E371-4643-9B5C-8C4F6E9A53B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798" y="755771"/>
            <a:ext cx="4799930" cy="292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31188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" descr="C:\Users\JOHN\Desktop\bankimg\ppt\3-1유저다이어그램.jpg">
            <a:extLst>
              <a:ext uri="{FF2B5EF4-FFF2-40B4-BE49-F238E27FC236}">
                <a16:creationId xmlns:a16="http://schemas.microsoft.com/office/drawing/2014/main" id="{954AD373-CDF5-4C6C-BC40-DFF12492E9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20501" y="-9525"/>
            <a:ext cx="12288688" cy="6191250"/>
          </a:xfrm>
          <a:prstGeom prst="rect">
            <a:avLst/>
          </a:prstGeom>
          <a:noFill/>
        </p:spPr>
      </p:pic>
      <p:sp>
        <p:nvSpPr>
          <p:cNvPr id="83" name="직사각형 82"/>
          <p:cNvSpPr/>
          <p:nvPr/>
        </p:nvSpPr>
        <p:spPr>
          <a:xfrm>
            <a:off x="3989286" y="3041326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계좌비밀번호관리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1EDD489-28E3-4B40-A4FC-034F161AE2F8}"/>
              </a:ext>
            </a:extLst>
          </p:cNvPr>
          <p:cNvSpPr/>
          <p:nvPr/>
        </p:nvSpPr>
        <p:spPr>
          <a:xfrm>
            <a:off x="3989286" y="184074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출금계좌관리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C94FD6C-D7EF-492A-BB21-77EBDD8546CF}"/>
              </a:ext>
            </a:extLst>
          </p:cNvPr>
          <p:cNvGrpSpPr/>
          <p:nvPr/>
        </p:nvGrpSpPr>
        <p:grpSpPr>
          <a:xfrm>
            <a:off x="333917" y="3123288"/>
            <a:ext cx="1010154" cy="2742170"/>
            <a:chOff x="333917" y="3123288"/>
            <a:chExt cx="1010154" cy="2742170"/>
          </a:xfrm>
        </p:grpSpPr>
        <p:sp>
          <p:nvSpPr>
            <p:cNvPr id="82" name="직사각형 81"/>
            <p:cNvSpPr/>
            <p:nvPr/>
          </p:nvSpPr>
          <p:spPr>
            <a:xfrm>
              <a:off x="335360" y="5235458"/>
              <a:ext cx="1008000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회원</a:t>
              </a:r>
            </a:p>
          </p:txBody>
        </p:sp>
        <p:cxnSp>
          <p:nvCxnSpPr>
            <p:cNvPr id="89" name="꺾인 연결선 88"/>
            <p:cNvCxnSpPr>
              <a:cxnSpLocks/>
              <a:stCxn id="82" idx="0"/>
              <a:endCxn id="18" idx="2"/>
            </p:cNvCxnSpPr>
            <p:nvPr/>
          </p:nvCxnSpPr>
          <p:spPr>
            <a:xfrm rot="16200000" flipV="1">
              <a:off x="625874" y="5021971"/>
              <a:ext cx="426085" cy="889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꺾인 연결선 92"/>
            <p:cNvCxnSpPr>
              <a:cxnSpLocks/>
              <a:stCxn id="18" idx="0"/>
              <a:endCxn id="19" idx="2"/>
            </p:cNvCxnSpPr>
            <p:nvPr/>
          </p:nvCxnSpPr>
          <p:spPr>
            <a:xfrm rot="5400000" flipH="1" flipV="1">
              <a:off x="625952" y="3965808"/>
              <a:ext cx="426085" cy="1046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DC54F4E-729A-41AB-B722-7A40D0995FD5}"/>
                </a:ext>
              </a:extLst>
            </p:cNvPr>
            <p:cNvSpPr/>
            <p:nvPr/>
          </p:nvSpPr>
          <p:spPr>
            <a:xfrm>
              <a:off x="333917" y="4179373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로그인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6555553-B35F-407D-BAB2-698808B5E784}"/>
                </a:ext>
              </a:extLst>
            </p:cNvPr>
            <p:cNvSpPr/>
            <p:nvPr/>
          </p:nvSpPr>
          <p:spPr>
            <a:xfrm>
              <a:off x="334963" y="3123288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>
                <a:defRPr/>
              </a:pPr>
              <a:r>
                <a:rPr lang="ko-KR" altLang="en-US" sz="1300" dirty="0">
                  <a:solidFill>
                    <a:prstClr val="black"/>
                  </a:solidFill>
                </a:rPr>
                <a:t>사용자관리</a:t>
              </a:r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1ECBD0C-78D9-4AEC-87AC-291C073985EB}"/>
              </a:ext>
            </a:extLst>
          </p:cNvPr>
          <p:cNvCxnSpPr>
            <a:cxnSpLocks/>
          </p:cNvCxnSpPr>
          <p:nvPr/>
        </p:nvCxnSpPr>
        <p:spPr>
          <a:xfrm flipV="1">
            <a:off x="1344071" y="3419712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2158432" y="312328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계좌관리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6A89F3B-5E6E-4948-B3E4-B41FF2D0291B}"/>
              </a:ext>
            </a:extLst>
          </p:cNvPr>
          <p:cNvGrpSpPr/>
          <p:nvPr/>
        </p:nvGrpSpPr>
        <p:grpSpPr>
          <a:xfrm>
            <a:off x="3183740" y="2231231"/>
            <a:ext cx="799200" cy="2376961"/>
            <a:chOff x="3412340" y="2231231"/>
            <a:chExt cx="799200" cy="2376961"/>
          </a:xfrm>
        </p:grpSpPr>
        <p:cxnSp>
          <p:nvCxnSpPr>
            <p:cNvPr id="39" name="꺾인 연결선 100">
              <a:extLst>
                <a:ext uri="{FF2B5EF4-FFF2-40B4-BE49-F238E27FC236}">
                  <a16:creationId xmlns:a16="http://schemas.microsoft.com/office/drawing/2014/main" id="{6B549CFD-7CDB-4932-8517-DE97E3D2E2F5}"/>
                </a:ext>
              </a:extLst>
            </p:cNvPr>
            <p:cNvCxnSpPr>
              <a:cxnSpLocks/>
            </p:cNvCxnSpPr>
            <p:nvPr/>
          </p:nvCxnSpPr>
          <p:spPr>
            <a:xfrm>
              <a:off x="3412340" y="3420192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화살표 연결선 40">
              <a:extLst>
                <a:ext uri="{FF2B5EF4-FFF2-40B4-BE49-F238E27FC236}">
                  <a16:creationId xmlns:a16="http://schemas.microsoft.com/office/drawing/2014/main" id="{E66569BE-42F7-4612-A6E2-8211CFEF3C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2340" y="3410905"/>
              <a:ext cx="799200" cy="9288"/>
            </a:xfrm>
            <a:prstGeom prst="straightConnector1">
              <a:avLst/>
            </a:prstGeom>
            <a:ln w="28194" cap="flat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꺾인 연결선 100">
              <a:extLst>
                <a:ext uri="{FF2B5EF4-FFF2-40B4-BE49-F238E27FC236}">
                  <a16:creationId xmlns:a16="http://schemas.microsoft.com/office/drawing/2014/main" id="{BC894D90-80F5-47F1-A44B-8E92837C75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2340" y="2231231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5DE15F5-8EAB-4C7E-BA9E-145E0491B4A6}"/>
              </a:ext>
            </a:extLst>
          </p:cNvPr>
          <p:cNvSpPr/>
          <p:nvPr/>
        </p:nvSpPr>
        <p:spPr>
          <a:xfrm>
            <a:off x="3982940" y="4212192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 err="1">
                <a:solidFill>
                  <a:prstClr val="black"/>
                </a:solidFill>
              </a:rPr>
              <a:t>자주쓰는</a:t>
            </a:r>
            <a:endParaRPr lang="en-US" altLang="ko-KR" sz="1300" dirty="0">
              <a:solidFill>
                <a:prstClr val="black"/>
              </a:solidFill>
            </a:endParaRPr>
          </a:p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입금계좌 관리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CB62F09C-51CF-4D27-8B4C-BBD0CCE73FA7}"/>
              </a:ext>
            </a:extLst>
          </p:cNvPr>
          <p:cNvSpPr/>
          <p:nvPr/>
        </p:nvSpPr>
        <p:spPr>
          <a:xfrm>
            <a:off x="6166182" y="3035302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본인인증</a:t>
            </a: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5DEB066B-32BA-479F-B85D-D1AC1FBEA193}"/>
              </a:ext>
            </a:extLst>
          </p:cNvPr>
          <p:cNvCxnSpPr>
            <a:cxnSpLocks/>
          </p:cNvCxnSpPr>
          <p:nvPr/>
        </p:nvCxnSpPr>
        <p:spPr>
          <a:xfrm flipV="1">
            <a:off x="5296800" y="3422014"/>
            <a:ext cx="799200" cy="9288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CB62F09C-51CF-4D27-8B4C-BBD0CCE73FA7}"/>
              </a:ext>
            </a:extLst>
          </p:cNvPr>
          <p:cNvSpPr/>
          <p:nvPr/>
        </p:nvSpPr>
        <p:spPr>
          <a:xfrm>
            <a:off x="8320368" y="3014905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계좌비밀번호변경</a:t>
            </a: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5DEB066B-32BA-479F-B85D-D1AC1FBEA193}"/>
              </a:ext>
            </a:extLst>
          </p:cNvPr>
          <p:cNvCxnSpPr>
            <a:cxnSpLocks/>
          </p:cNvCxnSpPr>
          <p:nvPr/>
        </p:nvCxnSpPr>
        <p:spPr>
          <a:xfrm flipV="1">
            <a:off x="7450986" y="3401617"/>
            <a:ext cx="799200" cy="9288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그림 21">
            <a:extLst>
              <a:ext uri="{FF2B5EF4-FFF2-40B4-BE49-F238E27FC236}">
                <a16:creationId xmlns:a16="http://schemas.microsoft.com/office/drawing/2014/main" id="{32432C0A-8506-4572-88A4-AAE2DE30E70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38" y="764704"/>
            <a:ext cx="958665" cy="28998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237C2969-4FFB-4226-B6FE-1B9B1AB958B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798" y="755771"/>
            <a:ext cx="4799930" cy="292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33809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" descr="C:\Users\JOHN\Desktop\bankimg\ppt\3-1유저다이어그램.jpg">
            <a:extLst>
              <a:ext uri="{FF2B5EF4-FFF2-40B4-BE49-F238E27FC236}">
                <a16:creationId xmlns:a16="http://schemas.microsoft.com/office/drawing/2014/main" id="{506B42FD-E65B-4D07-9779-BD33765529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20501" y="-9525"/>
            <a:ext cx="12288688" cy="6191250"/>
          </a:xfrm>
          <a:prstGeom prst="rect">
            <a:avLst/>
          </a:prstGeom>
          <a:noFill/>
        </p:spPr>
      </p:pic>
      <p:sp>
        <p:nvSpPr>
          <p:cNvPr id="83" name="직사각형 82"/>
          <p:cNvSpPr/>
          <p:nvPr/>
        </p:nvSpPr>
        <p:spPr>
          <a:xfrm>
            <a:off x="3989286" y="3041326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계좌비밀번호관리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1EDD489-28E3-4B40-A4FC-034F161AE2F8}"/>
              </a:ext>
            </a:extLst>
          </p:cNvPr>
          <p:cNvSpPr/>
          <p:nvPr/>
        </p:nvSpPr>
        <p:spPr>
          <a:xfrm>
            <a:off x="3989286" y="184074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출금계좌관리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C94FD6C-D7EF-492A-BB21-77EBDD8546CF}"/>
              </a:ext>
            </a:extLst>
          </p:cNvPr>
          <p:cNvGrpSpPr/>
          <p:nvPr/>
        </p:nvGrpSpPr>
        <p:grpSpPr>
          <a:xfrm>
            <a:off x="333917" y="3123288"/>
            <a:ext cx="1010154" cy="2742170"/>
            <a:chOff x="333917" y="3123288"/>
            <a:chExt cx="1010154" cy="2742170"/>
          </a:xfrm>
        </p:grpSpPr>
        <p:sp>
          <p:nvSpPr>
            <p:cNvPr id="82" name="직사각형 81"/>
            <p:cNvSpPr/>
            <p:nvPr/>
          </p:nvSpPr>
          <p:spPr>
            <a:xfrm>
              <a:off x="335360" y="5235458"/>
              <a:ext cx="1008000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회원</a:t>
              </a:r>
            </a:p>
          </p:txBody>
        </p:sp>
        <p:cxnSp>
          <p:nvCxnSpPr>
            <p:cNvPr id="89" name="꺾인 연결선 88"/>
            <p:cNvCxnSpPr>
              <a:cxnSpLocks/>
              <a:stCxn id="82" idx="0"/>
              <a:endCxn id="18" idx="2"/>
            </p:cNvCxnSpPr>
            <p:nvPr/>
          </p:nvCxnSpPr>
          <p:spPr>
            <a:xfrm rot="16200000" flipV="1">
              <a:off x="625874" y="5021971"/>
              <a:ext cx="426085" cy="889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꺾인 연결선 92"/>
            <p:cNvCxnSpPr>
              <a:cxnSpLocks/>
              <a:stCxn id="18" idx="0"/>
              <a:endCxn id="19" idx="2"/>
            </p:cNvCxnSpPr>
            <p:nvPr/>
          </p:nvCxnSpPr>
          <p:spPr>
            <a:xfrm rot="5400000" flipH="1" flipV="1">
              <a:off x="625952" y="3965808"/>
              <a:ext cx="426085" cy="1046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DC54F4E-729A-41AB-B722-7A40D0995FD5}"/>
                </a:ext>
              </a:extLst>
            </p:cNvPr>
            <p:cNvSpPr/>
            <p:nvPr/>
          </p:nvSpPr>
          <p:spPr>
            <a:xfrm>
              <a:off x="333917" y="4179373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로그인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6555553-B35F-407D-BAB2-698808B5E784}"/>
                </a:ext>
              </a:extLst>
            </p:cNvPr>
            <p:cNvSpPr/>
            <p:nvPr/>
          </p:nvSpPr>
          <p:spPr>
            <a:xfrm>
              <a:off x="334963" y="3123288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>
                <a:defRPr/>
              </a:pPr>
              <a:r>
                <a:rPr lang="ko-KR" altLang="en-US" sz="1300" dirty="0">
                  <a:solidFill>
                    <a:prstClr val="black"/>
                  </a:solidFill>
                </a:rPr>
                <a:t>사용자관리</a:t>
              </a:r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1ECBD0C-78D9-4AEC-87AC-291C073985EB}"/>
              </a:ext>
            </a:extLst>
          </p:cNvPr>
          <p:cNvCxnSpPr>
            <a:cxnSpLocks/>
          </p:cNvCxnSpPr>
          <p:nvPr/>
        </p:nvCxnSpPr>
        <p:spPr>
          <a:xfrm flipV="1">
            <a:off x="1344071" y="3419712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2158432" y="312328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계좌관리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6A89F3B-5E6E-4948-B3E4-B41FF2D0291B}"/>
              </a:ext>
            </a:extLst>
          </p:cNvPr>
          <p:cNvGrpSpPr/>
          <p:nvPr/>
        </p:nvGrpSpPr>
        <p:grpSpPr>
          <a:xfrm>
            <a:off x="3183740" y="2231231"/>
            <a:ext cx="799200" cy="2376961"/>
            <a:chOff x="3412340" y="2231231"/>
            <a:chExt cx="799200" cy="2376961"/>
          </a:xfrm>
        </p:grpSpPr>
        <p:cxnSp>
          <p:nvCxnSpPr>
            <p:cNvPr id="39" name="꺾인 연결선 100">
              <a:extLst>
                <a:ext uri="{FF2B5EF4-FFF2-40B4-BE49-F238E27FC236}">
                  <a16:creationId xmlns:a16="http://schemas.microsoft.com/office/drawing/2014/main" id="{6B549CFD-7CDB-4932-8517-DE97E3D2E2F5}"/>
                </a:ext>
              </a:extLst>
            </p:cNvPr>
            <p:cNvCxnSpPr>
              <a:cxnSpLocks/>
            </p:cNvCxnSpPr>
            <p:nvPr/>
          </p:nvCxnSpPr>
          <p:spPr>
            <a:xfrm>
              <a:off x="3412340" y="3420192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화살표 연결선 40">
              <a:extLst>
                <a:ext uri="{FF2B5EF4-FFF2-40B4-BE49-F238E27FC236}">
                  <a16:creationId xmlns:a16="http://schemas.microsoft.com/office/drawing/2014/main" id="{E66569BE-42F7-4612-A6E2-8211CFEF3C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2340" y="3410905"/>
              <a:ext cx="799200" cy="9288"/>
            </a:xfrm>
            <a:prstGeom prst="straightConnector1">
              <a:avLst/>
            </a:prstGeom>
            <a:ln w="28194" cap="flat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꺾인 연결선 100">
              <a:extLst>
                <a:ext uri="{FF2B5EF4-FFF2-40B4-BE49-F238E27FC236}">
                  <a16:creationId xmlns:a16="http://schemas.microsoft.com/office/drawing/2014/main" id="{BC894D90-80F5-47F1-A44B-8E92837C75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2340" y="2231231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5DE15F5-8EAB-4C7E-BA9E-145E0491B4A6}"/>
              </a:ext>
            </a:extLst>
          </p:cNvPr>
          <p:cNvSpPr/>
          <p:nvPr/>
        </p:nvSpPr>
        <p:spPr>
          <a:xfrm>
            <a:off x="3989286" y="4179373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 err="1">
                <a:solidFill>
                  <a:prstClr val="black"/>
                </a:solidFill>
              </a:rPr>
              <a:t>자주쓰는</a:t>
            </a:r>
            <a:endParaRPr lang="en-US" altLang="ko-KR" sz="1300" dirty="0">
              <a:solidFill>
                <a:prstClr val="black"/>
              </a:solidFill>
            </a:endParaRPr>
          </a:p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입금계좌 관리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CB62F09C-51CF-4D27-8B4C-BBD0CCE73FA7}"/>
              </a:ext>
            </a:extLst>
          </p:cNvPr>
          <p:cNvSpPr/>
          <p:nvPr/>
        </p:nvSpPr>
        <p:spPr>
          <a:xfrm>
            <a:off x="6236364" y="4194991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자주쓰는</a:t>
            </a:r>
            <a:endParaRPr kumimoji="0" lang="en-US" altLang="ko-KR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입금계좌등록</a:t>
            </a: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5DEB066B-32BA-479F-B85D-D1AC1FBEA193}"/>
              </a:ext>
            </a:extLst>
          </p:cNvPr>
          <p:cNvCxnSpPr>
            <a:cxnSpLocks/>
          </p:cNvCxnSpPr>
          <p:nvPr/>
        </p:nvCxnSpPr>
        <p:spPr>
          <a:xfrm flipV="1">
            <a:off x="5366982" y="4581703"/>
            <a:ext cx="799200" cy="9288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그림 20">
            <a:extLst>
              <a:ext uri="{FF2B5EF4-FFF2-40B4-BE49-F238E27FC236}">
                <a16:creationId xmlns:a16="http://schemas.microsoft.com/office/drawing/2014/main" id="{6C2A1F6E-6FB8-435C-A981-22CC2263115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38" y="764704"/>
            <a:ext cx="958665" cy="28998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19683A97-1326-4103-8EF1-47175E3C0C3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798" y="755771"/>
            <a:ext cx="4799930" cy="292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55930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 descr="C:\Users\JOHN\Desktop\bankimg\ppt\3-1유저다이어그램.jpg">
            <a:extLst>
              <a:ext uri="{FF2B5EF4-FFF2-40B4-BE49-F238E27FC236}">
                <a16:creationId xmlns:a16="http://schemas.microsoft.com/office/drawing/2014/main" id="{68E177F0-6481-41B6-BB58-8313C9DC91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20501" y="-9525"/>
            <a:ext cx="12288688" cy="6191250"/>
          </a:xfrm>
          <a:prstGeom prst="rect">
            <a:avLst/>
          </a:prstGeom>
          <a:noFill/>
        </p:spPr>
      </p:pic>
      <p:sp>
        <p:nvSpPr>
          <p:cNvPr id="83" name="직사각형 82"/>
          <p:cNvSpPr/>
          <p:nvPr/>
        </p:nvSpPr>
        <p:spPr>
          <a:xfrm>
            <a:off x="3989286" y="3041326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 err="1">
                <a:solidFill>
                  <a:prstClr val="black"/>
                </a:solidFill>
              </a:rPr>
              <a:t>계좌별명관리</a:t>
            </a:r>
            <a:endParaRPr lang="ko-KR" altLang="en-US" sz="1300" dirty="0">
              <a:solidFill>
                <a:prstClr val="black"/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1A7C5CA-3107-49CB-B084-B95E8E6A417B}"/>
              </a:ext>
            </a:extLst>
          </p:cNvPr>
          <p:cNvSpPr/>
          <p:nvPr/>
        </p:nvSpPr>
        <p:spPr>
          <a:xfrm>
            <a:off x="3989286" y="4241903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통장메모</a:t>
            </a:r>
            <a:endParaRPr lang="en-US" altLang="ko-KR" sz="1300" dirty="0">
              <a:solidFill>
                <a:prstClr val="black"/>
              </a:solidFill>
            </a:endParaRPr>
          </a:p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내용변경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1EDD489-28E3-4B40-A4FC-034F161AE2F8}"/>
              </a:ext>
            </a:extLst>
          </p:cNvPr>
          <p:cNvSpPr/>
          <p:nvPr/>
        </p:nvSpPr>
        <p:spPr>
          <a:xfrm>
            <a:off x="3989286" y="184074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평생계좌</a:t>
            </a:r>
            <a:endParaRPr lang="en-US" altLang="ko-KR" sz="1300" dirty="0">
              <a:solidFill>
                <a:prstClr val="black"/>
              </a:solidFill>
            </a:endParaRPr>
          </a:p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전환서비스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C94FD6C-D7EF-492A-BB21-77EBDD8546CF}"/>
              </a:ext>
            </a:extLst>
          </p:cNvPr>
          <p:cNvGrpSpPr/>
          <p:nvPr/>
        </p:nvGrpSpPr>
        <p:grpSpPr>
          <a:xfrm>
            <a:off x="333917" y="3123288"/>
            <a:ext cx="1010154" cy="2742170"/>
            <a:chOff x="333917" y="3123288"/>
            <a:chExt cx="1010154" cy="2742170"/>
          </a:xfrm>
        </p:grpSpPr>
        <p:sp>
          <p:nvSpPr>
            <p:cNvPr id="82" name="직사각형 81"/>
            <p:cNvSpPr/>
            <p:nvPr/>
          </p:nvSpPr>
          <p:spPr>
            <a:xfrm>
              <a:off x="335360" y="5235458"/>
              <a:ext cx="1008000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회원</a:t>
              </a:r>
            </a:p>
          </p:txBody>
        </p:sp>
        <p:cxnSp>
          <p:nvCxnSpPr>
            <p:cNvPr id="89" name="꺾인 연결선 88"/>
            <p:cNvCxnSpPr>
              <a:cxnSpLocks/>
              <a:stCxn id="82" idx="0"/>
              <a:endCxn id="18" idx="2"/>
            </p:cNvCxnSpPr>
            <p:nvPr/>
          </p:nvCxnSpPr>
          <p:spPr>
            <a:xfrm rot="16200000" flipV="1">
              <a:off x="625874" y="5021971"/>
              <a:ext cx="426085" cy="889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꺾인 연결선 92"/>
            <p:cNvCxnSpPr>
              <a:cxnSpLocks/>
              <a:stCxn id="18" idx="0"/>
              <a:endCxn id="19" idx="2"/>
            </p:cNvCxnSpPr>
            <p:nvPr/>
          </p:nvCxnSpPr>
          <p:spPr>
            <a:xfrm rot="5400000" flipH="1" flipV="1">
              <a:off x="625952" y="3965808"/>
              <a:ext cx="426085" cy="1046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DC54F4E-729A-41AB-B722-7A40D0995FD5}"/>
                </a:ext>
              </a:extLst>
            </p:cNvPr>
            <p:cNvSpPr/>
            <p:nvPr/>
          </p:nvSpPr>
          <p:spPr>
            <a:xfrm>
              <a:off x="333917" y="4179373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로그인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6555553-B35F-407D-BAB2-698808B5E784}"/>
                </a:ext>
              </a:extLst>
            </p:cNvPr>
            <p:cNvSpPr/>
            <p:nvPr/>
          </p:nvSpPr>
          <p:spPr>
            <a:xfrm>
              <a:off x="334963" y="3123288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>
                <a:defRPr/>
              </a:pPr>
              <a:r>
                <a:rPr lang="ko-KR" altLang="en-US" sz="1300" dirty="0">
                  <a:solidFill>
                    <a:prstClr val="black"/>
                  </a:solidFill>
                </a:rPr>
                <a:t>사용자관리</a:t>
              </a:r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1ECBD0C-78D9-4AEC-87AC-291C073985EB}"/>
              </a:ext>
            </a:extLst>
          </p:cNvPr>
          <p:cNvCxnSpPr>
            <a:cxnSpLocks/>
          </p:cNvCxnSpPr>
          <p:nvPr/>
        </p:nvCxnSpPr>
        <p:spPr>
          <a:xfrm flipV="1">
            <a:off x="1344071" y="3419712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2158432" y="312328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계좌관리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6A89F3B-5E6E-4948-B3E4-B41FF2D0291B}"/>
              </a:ext>
            </a:extLst>
          </p:cNvPr>
          <p:cNvGrpSpPr/>
          <p:nvPr/>
        </p:nvGrpSpPr>
        <p:grpSpPr>
          <a:xfrm>
            <a:off x="3183740" y="2231231"/>
            <a:ext cx="799200" cy="2376961"/>
            <a:chOff x="3412340" y="2231231"/>
            <a:chExt cx="799200" cy="2376961"/>
          </a:xfrm>
        </p:grpSpPr>
        <p:cxnSp>
          <p:nvCxnSpPr>
            <p:cNvPr id="39" name="꺾인 연결선 100">
              <a:extLst>
                <a:ext uri="{FF2B5EF4-FFF2-40B4-BE49-F238E27FC236}">
                  <a16:creationId xmlns:a16="http://schemas.microsoft.com/office/drawing/2014/main" id="{6B549CFD-7CDB-4932-8517-DE97E3D2E2F5}"/>
                </a:ext>
              </a:extLst>
            </p:cNvPr>
            <p:cNvCxnSpPr>
              <a:cxnSpLocks/>
            </p:cNvCxnSpPr>
            <p:nvPr/>
          </p:nvCxnSpPr>
          <p:spPr>
            <a:xfrm>
              <a:off x="3412340" y="3420192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화살표 연결선 40">
              <a:extLst>
                <a:ext uri="{FF2B5EF4-FFF2-40B4-BE49-F238E27FC236}">
                  <a16:creationId xmlns:a16="http://schemas.microsoft.com/office/drawing/2014/main" id="{E66569BE-42F7-4612-A6E2-8211CFEF3C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2340" y="3410905"/>
              <a:ext cx="799200" cy="9288"/>
            </a:xfrm>
            <a:prstGeom prst="straightConnector1">
              <a:avLst/>
            </a:prstGeom>
            <a:ln w="28194" cap="flat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꺾인 연결선 100">
              <a:extLst>
                <a:ext uri="{FF2B5EF4-FFF2-40B4-BE49-F238E27FC236}">
                  <a16:creationId xmlns:a16="http://schemas.microsoft.com/office/drawing/2014/main" id="{BC894D90-80F5-47F1-A44B-8E92837C75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2340" y="2231231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1" name="그림 20">
            <a:extLst>
              <a:ext uri="{FF2B5EF4-FFF2-40B4-BE49-F238E27FC236}">
                <a16:creationId xmlns:a16="http://schemas.microsoft.com/office/drawing/2014/main" id="{D5D0217B-0707-4EEC-A76C-EB449A442F2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38" y="764704"/>
            <a:ext cx="958665" cy="28998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D2CA1A00-9C17-429A-A668-09D00263BBA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798" y="755771"/>
            <a:ext cx="4799930" cy="292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91770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" descr="C:\Users\JOHN\Desktop\bankimg\ppt\3-1유저다이어그램.jpg">
            <a:extLst>
              <a:ext uri="{FF2B5EF4-FFF2-40B4-BE49-F238E27FC236}">
                <a16:creationId xmlns:a16="http://schemas.microsoft.com/office/drawing/2014/main" id="{193837E0-7F12-4700-A7D8-435148C93E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20501" y="-9525"/>
            <a:ext cx="12288688" cy="6191250"/>
          </a:xfrm>
          <a:prstGeom prst="rect">
            <a:avLst/>
          </a:prstGeom>
          <a:noFill/>
        </p:spPr>
      </p:pic>
      <p:sp>
        <p:nvSpPr>
          <p:cNvPr id="83" name="직사각형 82"/>
          <p:cNvSpPr/>
          <p:nvPr/>
        </p:nvSpPr>
        <p:spPr>
          <a:xfrm>
            <a:off x="3989286" y="3041326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 err="1">
                <a:solidFill>
                  <a:prstClr val="black"/>
                </a:solidFill>
              </a:rPr>
              <a:t>계좌별명관리</a:t>
            </a:r>
            <a:endParaRPr lang="ko-KR" altLang="en-US" sz="1300" dirty="0">
              <a:solidFill>
                <a:prstClr val="black"/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1A7C5CA-3107-49CB-B084-B95E8E6A417B}"/>
              </a:ext>
            </a:extLst>
          </p:cNvPr>
          <p:cNvSpPr/>
          <p:nvPr/>
        </p:nvSpPr>
        <p:spPr>
          <a:xfrm>
            <a:off x="3989286" y="4241903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통장메모</a:t>
            </a:r>
            <a:endParaRPr lang="en-US" altLang="ko-KR" sz="1300" dirty="0">
              <a:solidFill>
                <a:prstClr val="black"/>
              </a:solidFill>
            </a:endParaRPr>
          </a:p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내용변경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1EDD489-28E3-4B40-A4FC-034F161AE2F8}"/>
              </a:ext>
            </a:extLst>
          </p:cNvPr>
          <p:cNvSpPr/>
          <p:nvPr/>
        </p:nvSpPr>
        <p:spPr>
          <a:xfrm>
            <a:off x="3989286" y="184074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평생계좌</a:t>
            </a:r>
            <a:endParaRPr lang="en-US" altLang="ko-KR" sz="1300" dirty="0">
              <a:solidFill>
                <a:prstClr val="black"/>
              </a:solidFill>
            </a:endParaRPr>
          </a:p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전환서비스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C94FD6C-D7EF-492A-BB21-77EBDD8546CF}"/>
              </a:ext>
            </a:extLst>
          </p:cNvPr>
          <p:cNvGrpSpPr/>
          <p:nvPr/>
        </p:nvGrpSpPr>
        <p:grpSpPr>
          <a:xfrm>
            <a:off x="333917" y="3123288"/>
            <a:ext cx="1010154" cy="2742170"/>
            <a:chOff x="333917" y="3123288"/>
            <a:chExt cx="1010154" cy="2742170"/>
          </a:xfrm>
        </p:grpSpPr>
        <p:sp>
          <p:nvSpPr>
            <p:cNvPr id="82" name="직사각형 81"/>
            <p:cNvSpPr/>
            <p:nvPr/>
          </p:nvSpPr>
          <p:spPr>
            <a:xfrm>
              <a:off x="335360" y="5235458"/>
              <a:ext cx="1008000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회원</a:t>
              </a:r>
            </a:p>
          </p:txBody>
        </p:sp>
        <p:cxnSp>
          <p:nvCxnSpPr>
            <p:cNvPr id="89" name="꺾인 연결선 88"/>
            <p:cNvCxnSpPr>
              <a:cxnSpLocks/>
              <a:stCxn id="82" idx="0"/>
              <a:endCxn id="18" idx="2"/>
            </p:cNvCxnSpPr>
            <p:nvPr/>
          </p:nvCxnSpPr>
          <p:spPr>
            <a:xfrm rot="16200000" flipV="1">
              <a:off x="625874" y="5021971"/>
              <a:ext cx="426085" cy="889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꺾인 연결선 92"/>
            <p:cNvCxnSpPr>
              <a:cxnSpLocks/>
              <a:stCxn id="18" idx="0"/>
              <a:endCxn id="19" idx="2"/>
            </p:cNvCxnSpPr>
            <p:nvPr/>
          </p:nvCxnSpPr>
          <p:spPr>
            <a:xfrm rot="5400000" flipH="1" flipV="1">
              <a:off x="625952" y="3965808"/>
              <a:ext cx="426085" cy="1046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DC54F4E-729A-41AB-B722-7A40D0995FD5}"/>
                </a:ext>
              </a:extLst>
            </p:cNvPr>
            <p:cNvSpPr/>
            <p:nvPr/>
          </p:nvSpPr>
          <p:spPr>
            <a:xfrm>
              <a:off x="333917" y="4179373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로그인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6555553-B35F-407D-BAB2-698808B5E784}"/>
                </a:ext>
              </a:extLst>
            </p:cNvPr>
            <p:cNvSpPr/>
            <p:nvPr/>
          </p:nvSpPr>
          <p:spPr>
            <a:xfrm>
              <a:off x="334963" y="3123288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>
                <a:defRPr/>
              </a:pPr>
              <a:r>
                <a:rPr lang="ko-KR" altLang="en-US" sz="1300" dirty="0">
                  <a:solidFill>
                    <a:prstClr val="black"/>
                  </a:solidFill>
                </a:rPr>
                <a:t>사용자관리</a:t>
              </a:r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1ECBD0C-78D9-4AEC-87AC-291C073985EB}"/>
              </a:ext>
            </a:extLst>
          </p:cNvPr>
          <p:cNvCxnSpPr>
            <a:cxnSpLocks/>
          </p:cNvCxnSpPr>
          <p:nvPr/>
        </p:nvCxnSpPr>
        <p:spPr>
          <a:xfrm flipV="1">
            <a:off x="1344071" y="3419712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2158432" y="312328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계좌관리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6A89F3B-5E6E-4948-B3E4-B41FF2D0291B}"/>
              </a:ext>
            </a:extLst>
          </p:cNvPr>
          <p:cNvGrpSpPr/>
          <p:nvPr/>
        </p:nvGrpSpPr>
        <p:grpSpPr>
          <a:xfrm>
            <a:off x="3183740" y="2231231"/>
            <a:ext cx="799200" cy="2376961"/>
            <a:chOff x="3412340" y="2231231"/>
            <a:chExt cx="799200" cy="2376961"/>
          </a:xfrm>
        </p:grpSpPr>
        <p:cxnSp>
          <p:nvCxnSpPr>
            <p:cNvPr id="39" name="꺾인 연결선 100">
              <a:extLst>
                <a:ext uri="{FF2B5EF4-FFF2-40B4-BE49-F238E27FC236}">
                  <a16:creationId xmlns:a16="http://schemas.microsoft.com/office/drawing/2014/main" id="{6B549CFD-7CDB-4932-8517-DE97E3D2E2F5}"/>
                </a:ext>
              </a:extLst>
            </p:cNvPr>
            <p:cNvCxnSpPr>
              <a:cxnSpLocks/>
            </p:cNvCxnSpPr>
            <p:nvPr/>
          </p:nvCxnSpPr>
          <p:spPr>
            <a:xfrm>
              <a:off x="3412340" y="3420192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화살표 연결선 40">
              <a:extLst>
                <a:ext uri="{FF2B5EF4-FFF2-40B4-BE49-F238E27FC236}">
                  <a16:creationId xmlns:a16="http://schemas.microsoft.com/office/drawing/2014/main" id="{E66569BE-42F7-4612-A6E2-8211CFEF3C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2340" y="3410905"/>
              <a:ext cx="799200" cy="9288"/>
            </a:xfrm>
            <a:prstGeom prst="straightConnector1">
              <a:avLst/>
            </a:prstGeom>
            <a:ln w="28194" cap="flat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꺾인 연결선 100">
              <a:extLst>
                <a:ext uri="{FF2B5EF4-FFF2-40B4-BE49-F238E27FC236}">
                  <a16:creationId xmlns:a16="http://schemas.microsoft.com/office/drawing/2014/main" id="{BC894D90-80F5-47F1-A44B-8E92837C75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2340" y="2231231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7" name="꺾인 연결선 100">
            <a:extLst>
              <a:ext uri="{FF2B5EF4-FFF2-40B4-BE49-F238E27FC236}">
                <a16:creationId xmlns:a16="http://schemas.microsoft.com/office/drawing/2014/main" id="{429DA590-0005-410A-9E95-A848E6A0CFE2}"/>
              </a:ext>
            </a:extLst>
          </p:cNvPr>
          <p:cNvCxnSpPr>
            <a:cxnSpLocks/>
          </p:cNvCxnSpPr>
          <p:nvPr/>
        </p:nvCxnSpPr>
        <p:spPr>
          <a:xfrm>
            <a:off x="5271726" y="2255573"/>
            <a:ext cx="799200" cy="1188000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13BA173E-97A0-426E-B1B9-CE7786D97129}"/>
              </a:ext>
            </a:extLst>
          </p:cNvPr>
          <p:cNvCxnSpPr>
            <a:cxnSpLocks/>
          </p:cNvCxnSpPr>
          <p:nvPr/>
        </p:nvCxnSpPr>
        <p:spPr>
          <a:xfrm>
            <a:off x="5271726" y="2261320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C726D108-A4C6-4359-A681-EE37144710F8}"/>
              </a:ext>
            </a:extLst>
          </p:cNvPr>
          <p:cNvSpPr/>
          <p:nvPr/>
        </p:nvSpPr>
        <p:spPr>
          <a:xfrm>
            <a:off x="6085026" y="3041326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  <a:ea typeface="맑은 고딕" panose="020B0503020000020004" pitchFamily="50" charset="-127"/>
              </a:rPr>
              <a:t>평생계좌변경</a:t>
            </a: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BA5D2842-B32A-4C36-B8B1-0435685EBCE6}"/>
              </a:ext>
            </a:extLst>
          </p:cNvPr>
          <p:cNvSpPr/>
          <p:nvPr/>
        </p:nvSpPr>
        <p:spPr>
          <a:xfrm>
            <a:off x="6085026" y="184074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3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평생계좌등록</a:t>
            </a: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71F466A5-F068-42CE-AAE5-83FB3EB08AC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38" y="764704"/>
            <a:ext cx="958665" cy="28998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20D437F0-74AE-4846-A45A-8792630989F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798" y="755771"/>
            <a:ext cx="4799930" cy="292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32695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" descr="C:\Users\JOHN\Desktop\bankimg\ppt\3-1유저다이어그램.jpg">
            <a:extLst>
              <a:ext uri="{FF2B5EF4-FFF2-40B4-BE49-F238E27FC236}">
                <a16:creationId xmlns:a16="http://schemas.microsoft.com/office/drawing/2014/main" id="{6E02B838-9CB3-47D8-A843-FEFD5F62F9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48637" y="-9525"/>
            <a:ext cx="12288688" cy="6191250"/>
          </a:xfrm>
          <a:prstGeom prst="rect">
            <a:avLst/>
          </a:prstGeom>
          <a:noFill/>
        </p:spPr>
      </p:pic>
      <p:sp>
        <p:nvSpPr>
          <p:cNvPr id="83" name="직사각형 82"/>
          <p:cNvSpPr/>
          <p:nvPr/>
        </p:nvSpPr>
        <p:spPr>
          <a:xfrm>
            <a:off x="3989286" y="3041326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 err="1">
                <a:solidFill>
                  <a:prstClr val="black"/>
                </a:solidFill>
              </a:rPr>
              <a:t>계좌별명관리</a:t>
            </a:r>
            <a:endParaRPr lang="ko-KR" altLang="en-US" sz="1300" dirty="0">
              <a:solidFill>
                <a:prstClr val="black"/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1A7C5CA-3107-49CB-B084-B95E8E6A417B}"/>
              </a:ext>
            </a:extLst>
          </p:cNvPr>
          <p:cNvSpPr/>
          <p:nvPr/>
        </p:nvSpPr>
        <p:spPr>
          <a:xfrm>
            <a:off x="3989286" y="4241903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통장메모</a:t>
            </a:r>
            <a:endParaRPr lang="en-US" altLang="ko-KR" sz="1300" dirty="0">
              <a:solidFill>
                <a:prstClr val="black"/>
              </a:solidFill>
            </a:endParaRPr>
          </a:p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내용변경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1EDD489-28E3-4B40-A4FC-034F161AE2F8}"/>
              </a:ext>
            </a:extLst>
          </p:cNvPr>
          <p:cNvSpPr/>
          <p:nvPr/>
        </p:nvSpPr>
        <p:spPr>
          <a:xfrm>
            <a:off x="3989286" y="184074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평생계좌</a:t>
            </a:r>
            <a:endParaRPr lang="en-US" altLang="ko-KR" sz="1300" dirty="0">
              <a:solidFill>
                <a:prstClr val="black"/>
              </a:solidFill>
            </a:endParaRPr>
          </a:p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전환서비스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C94FD6C-D7EF-492A-BB21-77EBDD8546CF}"/>
              </a:ext>
            </a:extLst>
          </p:cNvPr>
          <p:cNvGrpSpPr/>
          <p:nvPr/>
        </p:nvGrpSpPr>
        <p:grpSpPr>
          <a:xfrm>
            <a:off x="333917" y="3123288"/>
            <a:ext cx="1010154" cy="2742170"/>
            <a:chOff x="333917" y="3123288"/>
            <a:chExt cx="1010154" cy="2742170"/>
          </a:xfrm>
        </p:grpSpPr>
        <p:sp>
          <p:nvSpPr>
            <p:cNvPr id="82" name="직사각형 81"/>
            <p:cNvSpPr/>
            <p:nvPr/>
          </p:nvSpPr>
          <p:spPr>
            <a:xfrm>
              <a:off x="335360" y="5235458"/>
              <a:ext cx="1008000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회원</a:t>
              </a:r>
            </a:p>
          </p:txBody>
        </p:sp>
        <p:cxnSp>
          <p:nvCxnSpPr>
            <p:cNvPr id="89" name="꺾인 연결선 88"/>
            <p:cNvCxnSpPr>
              <a:cxnSpLocks/>
              <a:stCxn id="82" idx="0"/>
              <a:endCxn id="18" idx="2"/>
            </p:cNvCxnSpPr>
            <p:nvPr/>
          </p:nvCxnSpPr>
          <p:spPr>
            <a:xfrm rot="16200000" flipV="1">
              <a:off x="625874" y="5021971"/>
              <a:ext cx="426085" cy="889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꺾인 연결선 92"/>
            <p:cNvCxnSpPr>
              <a:cxnSpLocks/>
              <a:stCxn id="18" idx="0"/>
              <a:endCxn id="19" idx="2"/>
            </p:cNvCxnSpPr>
            <p:nvPr/>
          </p:nvCxnSpPr>
          <p:spPr>
            <a:xfrm rot="5400000" flipH="1" flipV="1">
              <a:off x="625952" y="3965808"/>
              <a:ext cx="426085" cy="1046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DC54F4E-729A-41AB-B722-7A40D0995FD5}"/>
                </a:ext>
              </a:extLst>
            </p:cNvPr>
            <p:cNvSpPr/>
            <p:nvPr/>
          </p:nvSpPr>
          <p:spPr>
            <a:xfrm>
              <a:off x="333917" y="4179373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로그인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6555553-B35F-407D-BAB2-698808B5E784}"/>
                </a:ext>
              </a:extLst>
            </p:cNvPr>
            <p:cNvSpPr/>
            <p:nvPr/>
          </p:nvSpPr>
          <p:spPr>
            <a:xfrm>
              <a:off x="334963" y="3123288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>
                <a:defRPr/>
              </a:pPr>
              <a:r>
                <a:rPr lang="ko-KR" altLang="en-US" sz="1300" dirty="0">
                  <a:solidFill>
                    <a:prstClr val="black"/>
                  </a:solidFill>
                </a:rPr>
                <a:t>사용자관리</a:t>
              </a:r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1ECBD0C-78D9-4AEC-87AC-291C073985EB}"/>
              </a:ext>
            </a:extLst>
          </p:cNvPr>
          <p:cNvCxnSpPr>
            <a:cxnSpLocks/>
          </p:cNvCxnSpPr>
          <p:nvPr/>
        </p:nvCxnSpPr>
        <p:spPr>
          <a:xfrm flipV="1">
            <a:off x="1344071" y="3419712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2158432" y="312328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계좌관리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6A89F3B-5E6E-4948-B3E4-B41FF2D0291B}"/>
              </a:ext>
            </a:extLst>
          </p:cNvPr>
          <p:cNvGrpSpPr/>
          <p:nvPr/>
        </p:nvGrpSpPr>
        <p:grpSpPr>
          <a:xfrm>
            <a:off x="3183740" y="2231231"/>
            <a:ext cx="799200" cy="2376961"/>
            <a:chOff x="3412340" y="2231231"/>
            <a:chExt cx="799200" cy="2376961"/>
          </a:xfrm>
        </p:grpSpPr>
        <p:cxnSp>
          <p:nvCxnSpPr>
            <p:cNvPr id="39" name="꺾인 연결선 100">
              <a:extLst>
                <a:ext uri="{FF2B5EF4-FFF2-40B4-BE49-F238E27FC236}">
                  <a16:creationId xmlns:a16="http://schemas.microsoft.com/office/drawing/2014/main" id="{6B549CFD-7CDB-4932-8517-DE97E3D2E2F5}"/>
                </a:ext>
              </a:extLst>
            </p:cNvPr>
            <p:cNvCxnSpPr>
              <a:cxnSpLocks/>
            </p:cNvCxnSpPr>
            <p:nvPr/>
          </p:nvCxnSpPr>
          <p:spPr>
            <a:xfrm>
              <a:off x="3412340" y="3420192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화살표 연결선 40">
              <a:extLst>
                <a:ext uri="{FF2B5EF4-FFF2-40B4-BE49-F238E27FC236}">
                  <a16:creationId xmlns:a16="http://schemas.microsoft.com/office/drawing/2014/main" id="{E66569BE-42F7-4612-A6E2-8211CFEF3C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2340" y="3410905"/>
              <a:ext cx="799200" cy="9288"/>
            </a:xfrm>
            <a:prstGeom prst="straightConnector1">
              <a:avLst/>
            </a:prstGeom>
            <a:ln w="28194" cap="flat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꺾인 연결선 100">
              <a:extLst>
                <a:ext uri="{FF2B5EF4-FFF2-40B4-BE49-F238E27FC236}">
                  <a16:creationId xmlns:a16="http://schemas.microsoft.com/office/drawing/2014/main" id="{BC894D90-80F5-47F1-A44B-8E92837C75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2340" y="2231231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A5D78E9-E1DF-4C2C-8E23-8D43D22CB2FD}"/>
              </a:ext>
            </a:extLst>
          </p:cNvPr>
          <p:cNvSpPr/>
          <p:nvPr/>
        </p:nvSpPr>
        <p:spPr>
          <a:xfrm>
            <a:off x="6104668" y="3042288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계좌별명변경</a:t>
            </a: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13BA173E-97A0-426E-B1B9-CE7786D97129}"/>
              </a:ext>
            </a:extLst>
          </p:cNvPr>
          <p:cNvCxnSpPr>
            <a:cxnSpLocks/>
          </p:cNvCxnSpPr>
          <p:nvPr/>
        </p:nvCxnSpPr>
        <p:spPr>
          <a:xfrm>
            <a:off x="5296800" y="3438288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림 19">
            <a:extLst>
              <a:ext uri="{FF2B5EF4-FFF2-40B4-BE49-F238E27FC236}">
                <a16:creationId xmlns:a16="http://schemas.microsoft.com/office/drawing/2014/main" id="{62683A97-0957-4EE1-A583-C624C2EDE62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38" y="764704"/>
            <a:ext cx="958665" cy="28998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B575D497-D00A-4D27-ADD7-D400DC6458F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927" y="758241"/>
            <a:ext cx="4799930" cy="292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9263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074" name="Picture 2" descr="C:\Users\JOHN\Desktop\bankimg\ppt\1-2.벤치마킹 및 분석.jpg"/>
          <p:cNvPicPr>
            <a:picLocks noChangeAspect="1" noChangeArrowheads="1"/>
          </p:cNvPicPr>
          <p:nvPr/>
        </p:nvPicPr>
        <p:blipFill>
          <a:blip r:embed="rId2" cstate="print"/>
          <a:srcRect l="7210" t="8847" r="7186" b="8847"/>
          <a:stretch>
            <a:fillRect/>
          </a:stretch>
        </p:blipFill>
        <p:spPr bwMode="auto">
          <a:xfrm>
            <a:off x="0" y="332656"/>
            <a:ext cx="12192000" cy="6172200"/>
          </a:xfrm>
          <a:prstGeom prst="rect">
            <a:avLst/>
          </a:prstGeom>
          <a:noFill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DA4AF1B-9F73-4819-91E0-60BD15234C75}"/>
              </a:ext>
            </a:extLst>
          </p:cNvPr>
          <p:cNvSpPr txBox="1"/>
          <p:nvPr/>
        </p:nvSpPr>
        <p:spPr>
          <a:xfrm>
            <a:off x="463228" y="2235400"/>
            <a:ext cx="45698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강점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(STRENGH)</a:t>
            </a:r>
          </a:p>
          <a:p>
            <a:pPr marL="342900" indent="-342900">
              <a:buAutoNum type="arabicPeriod"/>
            </a:pP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가시성 높은 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UI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디자인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휴대폰 내장 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OTP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/>
            </a:r>
            <a:b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</a:br>
            <a:endParaRPr lang="en-US" altLang="ko-KR" dirty="0"/>
          </a:p>
        </p:txBody>
      </p:sp>
      <p:pic>
        <p:nvPicPr>
          <p:cNvPr id="10" name="Picture 2" descr="C:\Users\Administrator.Sc-201906031910\Desktop\mainppt\png\swot\s.png">
            <a:extLst>
              <a:ext uri="{FF2B5EF4-FFF2-40B4-BE49-F238E27FC236}">
                <a16:creationId xmlns:a16="http://schemas.microsoft.com/office/drawing/2014/main" id="{24BE5A73-37DB-481C-A453-C2F157F867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2095" y="1656784"/>
            <a:ext cx="1730014" cy="2446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C:\Users\Administrator.Sc-201906031910\Desktop\mainppt\png\swot\w.png">
            <a:extLst>
              <a:ext uri="{FF2B5EF4-FFF2-40B4-BE49-F238E27FC236}">
                <a16:creationId xmlns:a16="http://schemas.microsoft.com/office/drawing/2014/main" id="{7EBD9993-7495-42BF-BA42-7510FA9914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2533" y="1590851"/>
            <a:ext cx="1794826" cy="2538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C:\Users\Administrator.Sc-201906031910\Desktop\mainppt\png\swot\t.png">
            <a:extLst>
              <a:ext uri="{FF2B5EF4-FFF2-40B4-BE49-F238E27FC236}">
                <a16:creationId xmlns:a16="http://schemas.microsoft.com/office/drawing/2014/main" id="{073DA3AA-FF17-48D8-947D-2A9260EC29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5503" y="3563760"/>
            <a:ext cx="1589817" cy="2248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C:\Users\Administrator.Sc-201906031910\Desktop\mainppt\png\swot\o.png">
            <a:extLst>
              <a:ext uri="{FF2B5EF4-FFF2-40B4-BE49-F238E27FC236}">
                <a16:creationId xmlns:a16="http://schemas.microsoft.com/office/drawing/2014/main" id="{F2C33DEB-4018-4EAB-BE9F-7372774DA4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6667" y="3402755"/>
            <a:ext cx="2021139" cy="2858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8A66E0E-779B-42B9-87E5-8D085074924B}"/>
              </a:ext>
            </a:extLst>
          </p:cNvPr>
          <p:cNvSpPr txBox="1"/>
          <p:nvPr/>
        </p:nvSpPr>
        <p:spPr>
          <a:xfrm>
            <a:off x="8316523" y="2363431"/>
            <a:ext cx="47430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약점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(WEAKNESS)</a:t>
            </a:r>
          </a:p>
          <a:p>
            <a:pPr marL="342900" indent="-342900">
              <a:buAutoNum type="arabicPeriod"/>
            </a:pP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부족한 금융상품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/>
            </a:r>
            <a:b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</a:br>
            <a:endParaRPr 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ABC5FD4-8503-4B1C-BFBB-A67FA79057D4}"/>
              </a:ext>
            </a:extLst>
          </p:cNvPr>
          <p:cNvSpPr txBox="1"/>
          <p:nvPr/>
        </p:nvSpPr>
        <p:spPr>
          <a:xfrm>
            <a:off x="8316523" y="4191594"/>
            <a:ext cx="41437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위협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(THREAT)</a:t>
            </a:r>
          </a:p>
          <a:p>
            <a:pPr marL="342900" indent="-342900">
              <a:buAutoNum type="arabicPeriod"/>
            </a:pP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자본금 부족으로 인한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대출판매 중단</a:t>
            </a:r>
            <a:b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</a:b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276266D-0E92-456A-9ED7-1E574A9DC55C}"/>
              </a:ext>
            </a:extLst>
          </p:cNvPr>
          <p:cNvSpPr txBox="1"/>
          <p:nvPr/>
        </p:nvSpPr>
        <p:spPr>
          <a:xfrm>
            <a:off x="539475" y="4137003"/>
            <a:ext cx="404491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기회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(OPPORTUNITY)</a:t>
            </a:r>
          </a:p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1.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휴대폰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/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이메일 기반 간편송금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2.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스마트 해외송금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/>
            </a:r>
            <a:b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</a:br>
            <a:endParaRPr 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DFFCC49-C23C-445C-8B1E-75AE10873404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906"/>
          <a:stretch/>
        </p:blipFill>
        <p:spPr>
          <a:xfrm>
            <a:off x="5163906" y="3326249"/>
            <a:ext cx="1877194" cy="679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92401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" descr="C:\Users\JOHN\Desktop\bankimg\ppt\3-1유저다이어그램.jpg">
            <a:extLst>
              <a:ext uri="{FF2B5EF4-FFF2-40B4-BE49-F238E27FC236}">
                <a16:creationId xmlns:a16="http://schemas.microsoft.com/office/drawing/2014/main" id="{08C69A01-E22A-45F2-A455-8C76FAD884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20501" y="-9525"/>
            <a:ext cx="12288688" cy="6191250"/>
          </a:xfrm>
          <a:prstGeom prst="rect">
            <a:avLst/>
          </a:prstGeom>
          <a:noFill/>
        </p:spPr>
      </p:pic>
      <p:sp>
        <p:nvSpPr>
          <p:cNvPr id="83" name="직사각형 82"/>
          <p:cNvSpPr/>
          <p:nvPr/>
        </p:nvSpPr>
        <p:spPr>
          <a:xfrm>
            <a:off x="3989286" y="3041326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 err="1">
                <a:solidFill>
                  <a:prstClr val="black"/>
                </a:solidFill>
              </a:rPr>
              <a:t>계좌별명관리</a:t>
            </a:r>
            <a:endParaRPr lang="ko-KR" altLang="en-US" sz="1300" dirty="0">
              <a:solidFill>
                <a:prstClr val="black"/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1A7C5CA-3107-49CB-B084-B95E8E6A417B}"/>
              </a:ext>
            </a:extLst>
          </p:cNvPr>
          <p:cNvSpPr/>
          <p:nvPr/>
        </p:nvSpPr>
        <p:spPr>
          <a:xfrm>
            <a:off x="3989286" y="4241903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통장메모</a:t>
            </a:r>
            <a:endParaRPr lang="en-US" altLang="ko-KR" sz="1300" dirty="0">
              <a:solidFill>
                <a:prstClr val="black"/>
              </a:solidFill>
            </a:endParaRPr>
          </a:p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내용변경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1EDD489-28E3-4B40-A4FC-034F161AE2F8}"/>
              </a:ext>
            </a:extLst>
          </p:cNvPr>
          <p:cNvSpPr/>
          <p:nvPr/>
        </p:nvSpPr>
        <p:spPr>
          <a:xfrm>
            <a:off x="3989286" y="184074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평생계좌</a:t>
            </a:r>
            <a:endParaRPr lang="en-US" altLang="ko-KR" sz="1300" dirty="0">
              <a:solidFill>
                <a:prstClr val="black"/>
              </a:solidFill>
            </a:endParaRPr>
          </a:p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전환서비스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C94FD6C-D7EF-492A-BB21-77EBDD8546CF}"/>
              </a:ext>
            </a:extLst>
          </p:cNvPr>
          <p:cNvGrpSpPr/>
          <p:nvPr/>
        </p:nvGrpSpPr>
        <p:grpSpPr>
          <a:xfrm>
            <a:off x="333917" y="3123288"/>
            <a:ext cx="1010154" cy="2742170"/>
            <a:chOff x="333917" y="3123288"/>
            <a:chExt cx="1010154" cy="2742170"/>
          </a:xfrm>
        </p:grpSpPr>
        <p:sp>
          <p:nvSpPr>
            <p:cNvPr id="82" name="직사각형 81"/>
            <p:cNvSpPr/>
            <p:nvPr/>
          </p:nvSpPr>
          <p:spPr>
            <a:xfrm>
              <a:off x="335360" y="5235458"/>
              <a:ext cx="1008000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회원</a:t>
              </a:r>
            </a:p>
          </p:txBody>
        </p:sp>
        <p:cxnSp>
          <p:nvCxnSpPr>
            <p:cNvPr id="89" name="꺾인 연결선 88"/>
            <p:cNvCxnSpPr>
              <a:cxnSpLocks/>
              <a:stCxn id="82" idx="0"/>
              <a:endCxn id="18" idx="2"/>
            </p:cNvCxnSpPr>
            <p:nvPr/>
          </p:nvCxnSpPr>
          <p:spPr>
            <a:xfrm rot="16200000" flipV="1">
              <a:off x="625874" y="5021971"/>
              <a:ext cx="426085" cy="889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꺾인 연결선 92"/>
            <p:cNvCxnSpPr>
              <a:cxnSpLocks/>
              <a:stCxn id="18" idx="0"/>
              <a:endCxn id="19" idx="2"/>
            </p:cNvCxnSpPr>
            <p:nvPr/>
          </p:nvCxnSpPr>
          <p:spPr>
            <a:xfrm rot="5400000" flipH="1" flipV="1">
              <a:off x="625952" y="3965808"/>
              <a:ext cx="426085" cy="1046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DC54F4E-729A-41AB-B722-7A40D0995FD5}"/>
                </a:ext>
              </a:extLst>
            </p:cNvPr>
            <p:cNvSpPr/>
            <p:nvPr/>
          </p:nvSpPr>
          <p:spPr>
            <a:xfrm>
              <a:off x="333917" y="4179373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로그인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6555553-B35F-407D-BAB2-698808B5E784}"/>
                </a:ext>
              </a:extLst>
            </p:cNvPr>
            <p:cNvSpPr/>
            <p:nvPr/>
          </p:nvSpPr>
          <p:spPr>
            <a:xfrm>
              <a:off x="334963" y="3123288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>
                <a:defRPr/>
              </a:pPr>
              <a:r>
                <a:rPr lang="ko-KR" altLang="en-US" sz="1300" dirty="0">
                  <a:solidFill>
                    <a:prstClr val="black"/>
                  </a:solidFill>
                </a:rPr>
                <a:t>사용자관리</a:t>
              </a:r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1ECBD0C-78D9-4AEC-87AC-291C073985EB}"/>
              </a:ext>
            </a:extLst>
          </p:cNvPr>
          <p:cNvCxnSpPr>
            <a:cxnSpLocks/>
          </p:cNvCxnSpPr>
          <p:nvPr/>
        </p:nvCxnSpPr>
        <p:spPr>
          <a:xfrm flipV="1">
            <a:off x="1344071" y="3419712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2158432" y="312328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계좌관리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6A89F3B-5E6E-4948-B3E4-B41FF2D0291B}"/>
              </a:ext>
            </a:extLst>
          </p:cNvPr>
          <p:cNvGrpSpPr/>
          <p:nvPr/>
        </p:nvGrpSpPr>
        <p:grpSpPr>
          <a:xfrm>
            <a:off x="3183740" y="2231231"/>
            <a:ext cx="799200" cy="2376961"/>
            <a:chOff x="3412340" y="2231231"/>
            <a:chExt cx="799200" cy="2376961"/>
          </a:xfrm>
        </p:grpSpPr>
        <p:cxnSp>
          <p:nvCxnSpPr>
            <p:cNvPr id="39" name="꺾인 연결선 100">
              <a:extLst>
                <a:ext uri="{FF2B5EF4-FFF2-40B4-BE49-F238E27FC236}">
                  <a16:creationId xmlns:a16="http://schemas.microsoft.com/office/drawing/2014/main" id="{6B549CFD-7CDB-4932-8517-DE97E3D2E2F5}"/>
                </a:ext>
              </a:extLst>
            </p:cNvPr>
            <p:cNvCxnSpPr>
              <a:cxnSpLocks/>
            </p:cNvCxnSpPr>
            <p:nvPr/>
          </p:nvCxnSpPr>
          <p:spPr>
            <a:xfrm>
              <a:off x="3412340" y="3420192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화살표 연결선 40">
              <a:extLst>
                <a:ext uri="{FF2B5EF4-FFF2-40B4-BE49-F238E27FC236}">
                  <a16:creationId xmlns:a16="http://schemas.microsoft.com/office/drawing/2014/main" id="{E66569BE-42F7-4612-A6E2-8211CFEF3C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2340" y="3410905"/>
              <a:ext cx="799200" cy="9288"/>
            </a:xfrm>
            <a:prstGeom prst="straightConnector1">
              <a:avLst/>
            </a:prstGeom>
            <a:ln w="28194" cap="flat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꺾인 연결선 100">
              <a:extLst>
                <a:ext uri="{FF2B5EF4-FFF2-40B4-BE49-F238E27FC236}">
                  <a16:creationId xmlns:a16="http://schemas.microsoft.com/office/drawing/2014/main" id="{BC894D90-80F5-47F1-A44B-8E92837C75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2340" y="2231231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B8BDE508-A92D-44D6-B022-6EF730CF5DA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38" y="764704"/>
            <a:ext cx="958665" cy="28998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C7EF17C3-B244-4D77-84A1-82A8E6380F8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927" y="761937"/>
            <a:ext cx="4799930" cy="292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71964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 descr="C:\Users\JOHN\Desktop\bankimg\ppt\3-1유저다이어그램.jpg">
            <a:extLst>
              <a:ext uri="{FF2B5EF4-FFF2-40B4-BE49-F238E27FC236}">
                <a16:creationId xmlns:a16="http://schemas.microsoft.com/office/drawing/2014/main" id="{66CE3D71-59A5-4B8D-8B1A-80546A4C74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20501" y="-9525"/>
            <a:ext cx="12288688" cy="6191250"/>
          </a:xfrm>
          <a:prstGeom prst="rect">
            <a:avLst/>
          </a:prstGeom>
          <a:noFill/>
        </p:spPr>
      </p:pic>
      <p:sp>
        <p:nvSpPr>
          <p:cNvPr id="83" name="직사각형 82"/>
          <p:cNvSpPr/>
          <p:nvPr/>
        </p:nvSpPr>
        <p:spPr>
          <a:xfrm>
            <a:off x="3989286" y="3041326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자주하는 질문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1A7C5CA-3107-49CB-B084-B95E8E6A417B}"/>
              </a:ext>
            </a:extLst>
          </p:cNvPr>
          <p:cNvSpPr/>
          <p:nvPr/>
        </p:nvSpPr>
        <p:spPr>
          <a:xfrm>
            <a:off x="3989286" y="4241903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en-US" altLang="ko-KR" sz="1300" dirty="0">
                <a:solidFill>
                  <a:prstClr val="black"/>
                </a:solidFill>
              </a:rPr>
              <a:t>Q &amp; A</a:t>
            </a:r>
            <a:endParaRPr lang="ko-KR" altLang="en-US" sz="1300" dirty="0">
              <a:solidFill>
                <a:prstClr val="black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1EDD489-28E3-4B40-A4FC-034F161AE2F8}"/>
              </a:ext>
            </a:extLst>
          </p:cNvPr>
          <p:cNvSpPr/>
          <p:nvPr/>
        </p:nvSpPr>
        <p:spPr>
          <a:xfrm>
            <a:off x="3989286" y="184074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공지사항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C94FD6C-D7EF-492A-BB21-77EBDD8546CF}"/>
              </a:ext>
            </a:extLst>
          </p:cNvPr>
          <p:cNvGrpSpPr/>
          <p:nvPr/>
        </p:nvGrpSpPr>
        <p:grpSpPr>
          <a:xfrm>
            <a:off x="333917" y="3123288"/>
            <a:ext cx="1010154" cy="2742170"/>
            <a:chOff x="333917" y="3123288"/>
            <a:chExt cx="1010154" cy="2742170"/>
          </a:xfrm>
        </p:grpSpPr>
        <p:sp>
          <p:nvSpPr>
            <p:cNvPr id="82" name="직사각형 81"/>
            <p:cNvSpPr/>
            <p:nvPr/>
          </p:nvSpPr>
          <p:spPr>
            <a:xfrm>
              <a:off x="335360" y="5235458"/>
              <a:ext cx="1008000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회원</a:t>
              </a:r>
            </a:p>
          </p:txBody>
        </p:sp>
        <p:cxnSp>
          <p:nvCxnSpPr>
            <p:cNvPr id="89" name="꺾인 연결선 88"/>
            <p:cNvCxnSpPr>
              <a:cxnSpLocks/>
              <a:stCxn id="82" idx="0"/>
              <a:endCxn id="18" idx="2"/>
            </p:cNvCxnSpPr>
            <p:nvPr/>
          </p:nvCxnSpPr>
          <p:spPr>
            <a:xfrm rot="16200000" flipV="1">
              <a:off x="625874" y="5021971"/>
              <a:ext cx="426085" cy="889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꺾인 연결선 92"/>
            <p:cNvCxnSpPr>
              <a:cxnSpLocks/>
              <a:stCxn id="18" idx="0"/>
              <a:endCxn id="19" idx="2"/>
            </p:cNvCxnSpPr>
            <p:nvPr/>
          </p:nvCxnSpPr>
          <p:spPr>
            <a:xfrm rot="5400000" flipH="1" flipV="1">
              <a:off x="625952" y="3965808"/>
              <a:ext cx="426085" cy="1046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DC54F4E-729A-41AB-B722-7A40D0995FD5}"/>
                </a:ext>
              </a:extLst>
            </p:cNvPr>
            <p:cNvSpPr/>
            <p:nvPr/>
          </p:nvSpPr>
          <p:spPr>
            <a:xfrm>
              <a:off x="333917" y="4179373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로그인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6555553-B35F-407D-BAB2-698808B5E784}"/>
                </a:ext>
              </a:extLst>
            </p:cNvPr>
            <p:cNvSpPr/>
            <p:nvPr/>
          </p:nvSpPr>
          <p:spPr>
            <a:xfrm>
              <a:off x="334963" y="3123288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>
                <a:defRPr/>
              </a:pPr>
              <a:r>
                <a:rPr lang="ko-KR" altLang="en-US" sz="1300" dirty="0">
                  <a:solidFill>
                    <a:prstClr val="black"/>
                  </a:solidFill>
                </a:rPr>
                <a:t>고객센터</a:t>
              </a:r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1ECBD0C-78D9-4AEC-87AC-291C073985EB}"/>
              </a:ext>
            </a:extLst>
          </p:cNvPr>
          <p:cNvCxnSpPr>
            <a:cxnSpLocks/>
          </p:cNvCxnSpPr>
          <p:nvPr/>
        </p:nvCxnSpPr>
        <p:spPr>
          <a:xfrm flipV="1">
            <a:off x="1344071" y="3419712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2143271" y="3105193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고객상담</a:t>
            </a:r>
          </a:p>
        </p:txBody>
      </p:sp>
      <p:cxnSp>
        <p:nvCxnSpPr>
          <p:cNvPr id="39" name="꺾인 연결선 100">
            <a:extLst>
              <a:ext uri="{FF2B5EF4-FFF2-40B4-BE49-F238E27FC236}">
                <a16:creationId xmlns:a16="http://schemas.microsoft.com/office/drawing/2014/main" id="{6B549CFD-7CDB-4932-8517-DE97E3D2E2F5}"/>
              </a:ext>
            </a:extLst>
          </p:cNvPr>
          <p:cNvCxnSpPr>
            <a:cxnSpLocks/>
          </p:cNvCxnSpPr>
          <p:nvPr/>
        </p:nvCxnSpPr>
        <p:spPr>
          <a:xfrm>
            <a:off x="3183740" y="3420192"/>
            <a:ext cx="799200" cy="1188000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E66569BE-42F7-4612-A6E2-8211CFEF3C58}"/>
              </a:ext>
            </a:extLst>
          </p:cNvPr>
          <p:cNvCxnSpPr>
            <a:cxnSpLocks/>
          </p:cNvCxnSpPr>
          <p:nvPr/>
        </p:nvCxnSpPr>
        <p:spPr>
          <a:xfrm flipV="1">
            <a:off x="3183740" y="3410905"/>
            <a:ext cx="799200" cy="9288"/>
          </a:xfrm>
          <a:prstGeom prst="straightConnector1">
            <a:avLst/>
          </a:prstGeom>
          <a:ln w="28194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꺾인 연결선 100">
            <a:extLst>
              <a:ext uri="{FF2B5EF4-FFF2-40B4-BE49-F238E27FC236}">
                <a16:creationId xmlns:a16="http://schemas.microsoft.com/office/drawing/2014/main" id="{BC894D90-80F5-47F1-A44B-8E92837C758B}"/>
              </a:ext>
            </a:extLst>
          </p:cNvPr>
          <p:cNvCxnSpPr>
            <a:cxnSpLocks/>
          </p:cNvCxnSpPr>
          <p:nvPr/>
        </p:nvCxnSpPr>
        <p:spPr>
          <a:xfrm flipV="1">
            <a:off x="3183740" y="2231231"/>
            <a:ext cx="799200" cy="1188000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그림 20">
            <a:extLst>
              <a:ext uri="{FF2B5EF4-FFF2-40B4-BE49-F238E27FC236}">
                <a16:creationId xmlns:a16="http://schemas.microsoft.com/office/drawing/2014/main" id="{326BCF13-0954-486A-8384-1085A84D14E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38" y="764704"/>
            <a:ext cx="958665" cy="28998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6398E4AB-3D8C-4621-8B8D-CE743AAEF34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38" y="764704"/>
            <a:ext cx="958665" cy="28998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A71FBFD-A862-4976-B9B1-CF704CE6A8F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24" y="749061"/>
            <a:ext cx="5015970" cy="305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05825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" descr="C:\Users\JOHN\Desktop\bankimg\ppt\3-1유저다이어그램.jpg">
            <a:extLst>
              <a:ext uri="{FF2B5EF4-FFF2-40B4-BE49-F238E27FC236}">
                <a16:creationId xmlns:a16="http://schemas.microsoft.com/office/drawing/2014/main" id="{0517F4C2-A27A-46C2-B464-293878BDE4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20501" y="-9525"/>
            <a:ext cx="12288688" cy="6191250"/>
          </a:xfrm>
          <a:prstGeom prst="rect">
            <a:avLst/>
          </a:prstGeom>
          <a:noFill/>
        </p:spPr>
      </p:pic>
      <p:sp>
        <p:nvSpPr>
          <p:cNvPr id="83" name="직사각형 82"/>
          <p:cNvSpPr/>
          <p:nvPr/>
        </p:nvSpPr>
        <p:spPr>
          <a:xfrm>
            <a:off x="3989286" y="3041326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자주하는 질문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1A7C5CA-3107-49CB-B084-B95E8E6A417B}"/>
              </a:ext>
            </a:extLst>
          </p:cNvPr>
          <p:cNvSpPr/>
          <p:nvPr/>
        </p:nvSpPr>
        <p:spPr>
          <a:xfrm>
            <a:off x="3989286" y="4241903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en-US" altLang="ko-KR" sz="1300" dirty="0">
                <a:solidFill>
                  <a:prstClr val="black"/>
                </a:solidFill>
              </a:rPr>
              <a:t>Q &amp; A</a:t>
            </a:r>
            <a:endParaRPr lang="ko-KR" altLang="en-US" sz="1300" dirty="0">
              <a:solidFill>
                <a:prstClr val="black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1EDD489-28E3-4B40-A4FC-034F161AE2F8}"/>
              </a:ext>
            </a:extLst>
          </p:cNvPr>
          <p:cNvSpPr/>
          <p:nvPr/>
        </p:nvSpPr>
        <p:spPr>
          <a:xfrm>
            <a:off x="3989286" y="184074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공지사항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C94FD6C-D7EF-492A-BB21-77EBDD8546CF}"/>
              </a:ext>
            </a:extLst>
          </p:cNvPr>
          <p:cNvGrpSpPr/>
          <p:nvPr/>
        </p:nvGrpSpPr>
        <p:grpSpPr>
          <a:xfrm>
            <a:off x="333917" y="3123288"/>
            <a:ext cx="1010154" cy="2742170"/>
            <a:chOff x="333917" y="3123288"/>
            <a:chExt cx="1010154" cy="2742170"/>
          </a:xfrm>
        </p:grpSpPr>
        <p:sp>
          <p:nvSpPr>
            <p:cNvPr id="82" name="직사각형 81"/>
            <p:cNvSpPr/>
            <p:nvPr/>
          </p:nvSpPr>
          <p:spPr>
            <a:xfrm>
              <a:off x="335360" y="5235458"/>
              <a:ext cx="1008000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회원</a:t>
              </a:r>
            </a:p>
          </p:txBody>
        </p:sp>
        <p:cxnSp>
          <p:nvCxnSpPr>
            <p:cNvPr id="89" name="꺾인 연결선 88"/>
            <p:cNvCxnSpPr>
              <a:cxnSpLocks/>
              <a:stCxn id="82" idx="0"/>
              <a:endCxn id="18" idx="2"/>
            </p:cNvCxnSpPr>
            <p:nvPr/>
          </p:nvCxnSpPr>
          <p:spPr>
            <a:xfrm rot="16200000" flipV="1">
              <a:off x="625874" y="5021971"/>
              <a:ext cx="426085" cy="889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꺾인 연결선 92"/>
            <p:cNvCxnSpPr>
              <a:cxnSpLocks/>
              <a:stCxn id="18" idx="0"/>
              <a:endCxn id="19" idx="2"/>
            </p:cNvCxnSpPr>
            <p:nvPr/>
          </p:nvCxnSpPr>
          <p:spPr>
            <a:xfrm rot="5400000" flipH="1" flipV="1">
              <a:off x="625952" y="3965808"/>
              <a:ext cx="426085" cy="1046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DC54F4E-729A-41AB-B722-7A40D0995FD5}"/>
                </a:ext>
              </a:extLst>
            </p:cNvPr>
            <p:cNvSpPr/>
            <p:nvPr/>
          </p:nvSpPr>
          <p:spPr>
            <a:xfrm>
              <a:off x="333917" y="4179373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로그인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6555553-B35F-407D-BAB2-698808B5E784}"/>
                </a:ext>
              </a:extLst>
            </p:cNvPr>
            <p:cNvSpPr/>
            <p:nvPr/>
          </p:nvSpPr>
          <p:spPr>
            <a:xfrm>
              <a:off x="334963" y="3123288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>
                <a:defRPr/>
              </a:pPr>
              <a:r>
                <a:rPr lang="ko-KR" altLang="en-US" sz="1300" dirty="0">
                  <a:solidFill>
                    <a:prstClr val="black"/>
                  </a:solidFill>
                </a:rPr>
                <a:t>고객센터</a:t>
              </a:r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1ECBD0C-78D9-4AEC-87AC-291C073985EB}"/>
              </a:ext>
            </a:extLst>
          </p:cNvPr>
          <p:cNvCxnSpPr>
            <a:cxnSpLocks/>
          </p:cNvCxnSpPr>
          <p:nvPr/>
        </p:nvCxnSpPr>
        <p:spPr>
          <a:xfrm flipV="1">
            <a:off x="1344071" y="3419712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2158432" y="312328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고객상담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6A89F3B-5E6E-4948-B3E4-B41FF2D0291B}"/>
              </a:ext>
            </a:extLst>
          </p:cNvPr>
          <p:cNvGrpSpPr/>
          <p:nvPr/>
        </p:nvGrpSpPr>
        <p:grpSpPr>
          <a:xfrm>
            <a:off x="3183740" y="2231231"/>
            <a:ext cx="799200" cy="2376961"/>
            <a:chOff x="3412340" y="2231231"/>
            <a:chExt cx="799200" cy="2376961"/>
          </a:xfrm>
        </p:grpSpPr>
        <p:cxnSp>
          <p:nvCxnSpPr>
            <p:cNvPr id="39" name="꺾인 연결선 100">
              <a:extLst>
                <a:ext uri="{FF2B5EF4-FFF2-40B4-BE49-F238E27FC236}">
                  <a16:creationId xmlns:a16="http://schemas.microsoft.com/office/drawing/2014/main" id="{6B549CFD-7CDB-4932-8517-DE97E3D2E2F5}"/>
                </a:ext>
              </a:extLst>
            </p:cNvPr>
            <p:cNvCxnSpPr>
              <a:cxnSpLocks/>
            </p:cNvCxnSpPr>
            <p:nvPr/>
          </p:nvCxnSpPr>
          <p:spPr>
            <a:xfrm>
              <a:off x="3412340" y="3420192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화살표 연결선 40">
              <a:extLst>
                <a:ext uri="{FF2B5EF4-FFF2-40B4-BE49-F238E27FC236}">
                  <a16:creationId xmlns:a16="http://schemas.microsoft.com/office/drawing/2014/main" id="{E66569BE-42F7-4612-A6E2-8211CFEF3C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2340" y="3410905"/>
              <a:ext cx="799200" cy="9288"/>
            </a:xfrm>
            <a:prstGeom prst="straightConnector1">
              <a:avLst/>
            </a:prstGeom>
            <a:ln w="28194" cap="flat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꺾인 연결선 100">
              <a:extLst>
                <a:ext uri="{FF2B5EF4-FFF2-40B4-BE49-F238E27FC236}">
                  <a16:creationId xmlns:a16="http://schemas.microsoft.com/office/drawing/2014/main" id="{BC894D90-80F5-47F1-A44B-8E92837C75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2340" y="2231231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13BA173E-97A0-426E-B1B9-CE7786D97129}"/>
              </a:ext>
            </a:extLst>
          </p:cNvPr>
          <p:cNvCxnSpPr>
            <a:cxnSpLocks/>
          </p:cNvCxnSpPr>
          <p:nvPr/>
        </p:nvCxnSpPr>
        <p:spPr>
          <a:xfrm>
            <a:off x="5271726" y="2261320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BA5D2842-B32A-4C36-B8B1-0435685EBCE6}"/>
              </a:ext>
            </a:extLst>
          </p:cNvPr>
          <p:cNvSpPr/>
          <p:nvPr/>
        </p:nvSpPr>
        <p:spPr>
          <a:xfrm>
            <a:off x="6085026" y="184074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3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공지사항열람</a:t>
            </a: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88417B81-A3EB-4C26-8830-D1883EC8A4D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38" y="764704"/>
            <a:ext cx="958665" cy="28998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524434A9-6440-4196-8A3F-E68D498FD64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24" y="749061"/>
            <a:ext cx="5015970" cy="305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83428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2" descr="C:\Users\JOHN\Desktop\bankimg\ppt\3-1유저다이어그램.jpg">
            <a:extLst>
              <a:ext uri="{FF2B5EF4-FFF2-40B4-BE49-F238E27FC236}">
                <a16:creationId xmlns:a16="http://schemas.microsoft.com/office/drawing/2014/main" id="{276376E7-6279-4009-8FAF-747A5F5CE2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62705" y="4543"/>
            <a:ext cx="12288688" cy="6191250"/>
          </a:xfrm>
          <a:prstGeom prst="rect">
            <a:avLst/>
          </a:prstGeom>
          <a:noFill/>
        </p:spPr>
      </p:pic>
      <p:sp>
        <p:nvSpPr>
          <p:cNvPr id="83" name="직사각형 82"/>
          <p:cNvSpPr/>
          <p:nvPr/>
        </p:nvSpPr>
        <p:spPr>
          <a:xfrm>
            <a:off x="3989286" y="3041326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자주하는 질문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1A7C5CA-3107-49CB-B084-B95E8E6A417B}"/>
              </a:ext>
            </a:extLst>
          </p:cNvPr>
          <p:cNvSpPr/>
          <p:nvPr/>
        </p:nvSpPr>
        <p:spPr>
          <a:xfrm>
            <a:off x="3989286" y="4241903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en-US" altLang="ko-KR" sz="1300" dirty="0">
                <a:solidFill>
                  <a:prstClr val="black"/>
                </a:solidFill>
              </a:rPr>
              <a:t>Q &amp; A</a:t>
            </a:r>
            <a:endParaRPr lang="ko-KR" altLang="en-US" sz="1300" dirty="0">
              <a:solidFill>
                <a:prstClr val="black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1EDD489-28E3-4B40-A4FC-034F161AE2F8}"/>
              </a:ext>
            </a:extLst>
          </p:cNvPr>
          <p:cNvSpPr/>
          <p:nvPr/>
        </p:nvSpPr>
        <p:spPr>
          <a:xfrm>
            <a:off x="3989286" y="184074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공지사항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C94FD6C-D7EF-492A-BB21-77EBDD8546CF}"/>
              </a:ext>
            </a:extLst>
          </p:cNvPr>
          <p:cNvGrpSpPr/>
          <p:nvPr/>
        </p:nvGrpSpPr>
        <p:grpSpPr>
          <a:xfrm>
            <a:off x="333917" y="3123288"/>
            <a:ext cx="1010154" cy="2742170"/>
            <a:chOff x="333917" y="3123288"/>
            <a:chExt cx="1010154" cy="2742170"/>
          </a:xfrm>
        </p:grpSpPr>
        <p:sp>
          <p:nvSpPr>
            <p:cNvPr id="82" name="직사각형 81"/>
            <p:cNvSpPr/>
            <p:nvPr/>
          </p:nvSpPr>
          <p:spPr>
            <a:xfrm>
              <a:off x="335360" y="5235458"/>
              <a:ext cx="1008000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회원</a:t>
              </a:r>
            </a:p>
          </p:txBody>
        </p:sp>
        <p:cxnSp>
          <p:nvCxnSpPr>
            <p:cNvPr id="89" name="꺾인 연결선 88"/>
            <p:cNvCxnSpPr>
              <a:cxnSpLocks/>
              <a:stCxn id="82" idx="0"/>
              <a:endCxn id="18" idx="2"/>
            </p:cNvCxnSpPr>
            <p:nvPr/>
          </p:nvCxnSpPr>
          <p:spPr>
            <a:xfrm rot="16200000" flipV="1">
              <a:off x="625874" y="5021971"/>
              <a:ext cx="426085" cy="889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꺾인 연결선 92"/>
            <p:cNvCxnSpPr>
              <a:cxnSpLocks/>
              <a:stCxn id="18" idx="0"/>
              <a:endCxn id="19" idx="2"/>
            </p:cNvCxnSpPr>
            <p:nvPr/>
          </p:nvCxnSpPr>
          <p:spPr>
            <a:xfrm rot="5400000" flipH="1" flipV="1">
              <a:off x="625952" y="3965808"/>
              <a:ext cx="426085" cy="1046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DC54F4E-729A-41AB-B722-7A40D0995FD5}"/>
                </a:ext>
              </a:extLst>
            </p:cNvPr>
            <p:cNvSpPr/>
            <p:nvPr/>
          </p:nvSpPr>
          <p:spPr>
            <a:xfrm>
              <a:off x="333917" y="4179373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로그인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6555553-B35F-407D-BAB2-698808B5E784}"/>
                </a:ext>
              </a:extLst>
            </p:cNvPr>
            <p:cNvSpPr/>
            <p:nvPr/>
          </p:nvSpPr>
          <p:spPr>
            <a:xfrm>
              <a:off x="334963" y="3123288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>
                <a:defRPr/>
              </a:pPr>
              <a:r>
                <a:rPr lang="ko-KR" altLang="en-US" sz="1300" dirty="0">
                  <a:solidFill>
                    <a:prstClr val="black"/>
                  </a:solidFill>
                </a:rPr>
                <a:t>고객센터</a:t>
              </a:r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1ECBD0C-78D9-4AEC-87AC-291C073985EB}"/>
              </a:ext>
            </a:extLst>
          </p:cNvPr>
          <p:cNvCxnSpPr>
            <a:cxnSpLocks/>
          </p:cNvCxnSpPr>
          <p:nvPr/>
        </p:nvCxnSpPr>
        <p:spPr>
          <a:xfrm flipV="1">
            <a:off x="1344071" y="3419712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2158432" y="312328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고객상담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6A89F3B-5E6E-4948-B3E4-B41FF2D0291B}"/>
              </a:ext>
            </a:extLst>
          </p:cNvPr>
          <p:cNvGrpSpPr/>
          <p:nvPr/>
        </p:nvGrpSpPr>
        <p:grpSpPr>
          <a:xfrm>
            <a:off x="3183740" y="2231231"/>
            <a:ext cx="799200" cy="2376961"/>
            <a:chOff x="3412340" y="2231231"/>
            <a:chExt cx="799200" cy="2376961"/>
          </a:xfrm>
        </p:grpSpPr>
        <p:cxnSp>
          <p:nvCxnSpPr>
            <p:cNvPr id="39" name="꺾인 연결선 100">
              <a:extLst>
                <a:ext uri="{FF2B5EF4-FFF2-40B4-BE49-F238E27FC236}">
                  <a16:creationId xmlns:a16="http://schemas.microsoft.com/office/drawing/2014/main" id="{6B549CFD-7CDB-4932-8517-DE97E3D2E2F5}"/>
                </a:ext>
              </a:extLst>
            </p:cNvPr>
            <p:cNvCxnSpPr>
              <a:cxnSpLocks/>
            </p:cNvCxnSpPr>
            <p:nvPr/>
          </p:nvCxnSpPr>
          <p:spPr>
            <a:xfrm>
              <a:off x="3412340" y="3420192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화살표 연결선 40">
              <a:extLst>
                <a:ext uri="{FF2B5EF4-FFF2-40B4-BE49-F238E27FC236}">
                  <a16:creationId xmlns:a16="http://schemas.microsoft.com/office/drawing/2014/main" id="{E66569BE-42F7-4612-A6E2-8211CFEF3C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2340" y="3410905"/>
              <a:ext cx="799200" cy="9288"/>
            </a:xfrm>
            <a:prstGeom prst="straightConnector1">
              <a:avLst/>
            </a:prstGeom>
            <a:ln w="28194" cap="flat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꺾인 연결선 100">
              <a:extLst>
                <a:ext uri="{FF2B5EF4-FFF2-40B4-BE49-F238E27FC236}">
                  <a16:creationId xmlns:a16="http://schemas.microsoft.com/office/drawing/2014/main" id="{BC894D90-80F5-47F1-A44B-8E92837C75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2340" y="2231231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A5D78E9-E1DF-4C2C-8E23-8D43D22CB2FD}"/>
              </a:ext>
            </a:extLst>
          </p:cNvPr>
          <p:cNvSpPr/>
          <p:nvPr/>
        </p:nvSpPr>
        <p:spPr>
          <a:xfrm>
            <a:off x="6096000" y="3014774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조회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13BA173E-97A0-426E-B1B9-CE7786D97129}"/>
              </a:ext>
            </a:extLst>
          </p:cNvPr>
          <p:cNvCxnSpPr>
            <a:cxnSpLocks/>
          </p:cNvCxnSpPr>
          <p:nvPr/>
        </p:nvCxnSpPr>
        <p:spPr>
          <a:xfrm>
            <a:off x="5296800" y="3438288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림 19">
            <a:extLst>
              <a:ext uri="{FF2B5EF4-FFF2-40B4-BE49-F238E27FC236}">
                <a16:creationId xmlns:a16="http://schemas.microsoft.com/office/drawing/2014/main" id="{CD4C2160-86A4-4BD7-8B94-4A724AADBA9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38" y="764704"/>
            <a:ext cx="958665" cy="28998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2F2A9B11-AB5B-42FB-99B5-4204C108092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24" y="749061"/>
            <a:ext cx="5015970" cy="305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41036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" descr="C:\Users\JOHN\Desktop\bankimg\ppt\3-1유저다이어그램.jpg">
            <a:extLst>
              <a:ext uri="{FF2B5EF4-FFF2-40B4-BE49-F238E27FC236}">
                <a16:creationId xmlns:a16="http://schemas.microsoft.com/office/drawing/2014/main" id="{D6B9DC59-CAF6-4931-A130-C71843455D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20501" y="-9525"/>
            <a:ext cx="12288688" cy="6191250"/>
          </a:xfrm>
          <a:prstGeom prst="rect">
            <a:avLst/>
          </a:prstGeom>
          <a:noFill/>
        </p:spPr>
      </p:pic>
      <p:sp>
        <p:nvSpPr>
          <p:cNvPr id="83" name="직사각형 82"/>
          <p:cNvSpPr/>
          <p:nvPr/>
        </p:nvSpPr>
        <p:spPr>
          <a:xfrm>
            <a:off x="3989286" y="3041326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 err="1">
                <a:solidFill>
                  <a:prstClr val="black"/>
                </a:solidFill>
              </a:rPr>
              <a:t>계좌별명관리</a:t>
            </a:r>
            <a:endParaRPr lang="ko-KR" altLang="en-US" sz="1300" dirty="0">
              <a:solidFill>
                <a:prstClr val="black"/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1A7C5CA-3107-49CB-B084-B95E8E6A417B}"/>
              </a:ext>
            </a:extLst>
          </p:cNvPr>
          <p:cNvSpPr/>
          <p:nvPr/>
        </p:nvSpPr>
        <p:spPr>
          <a:xfrm>
            <a:off x="3989286" y="4241903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en-US" altLang="ko-KR" sz="1300" dirty="0">
                <a:solidFill>
                  <a:prstClr val="black"/>
                </a:solidFill>
              </a:rPr>
              <a:t>Q &amp; A</a:t>
            </a:r>
            <a:endParaRPr lang="ko-KR" altLang="en-US" sz="1300" dirty="0">
              <a:solidFill>
                <a:prstClr val="black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1EDD489-28E3-4B40-A4FC-034F161AE2F8}"/>
              </a:ext>
            </a:extLst>
          </p:cNvPr>
          <p:cNvSpPr/>
          <p:nvPr/>
        </p:nvSpPr>
        <p:spPr>
          <a:xfrm>
            <a:off x="3989286" y="184074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공지사항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C94FD6C-D7EF-492A-BB21-77EBDD8546CF}"/>
              </a:ext>
            </a:extLst>
          </p:cNvPr>
          <p:cNvGrpSpPr/>
          <p:nvPr/>
        </p:nvGrpSpPr>
        <p:grpSpPr>
          <a:xfrm>
            <a:off x="333917" y="3123288"/>
            <a:ext cx="1010154" cy="2742170"/>
            <a:chOff x="333917" y="3123288"/>
            <a:chExt cx="1010154" cy="2742170"/>
          </a:xfrm>
        </p:grpSpPr>
        <p:sp>
          <p:nvSpPr>
            <p:cNvPr id="82" name="직사각형 81"/>
            <p:cNvSpPr/>
            <p:nvPr/>
          </p:nvSpPr>
          <p:spPr>
            <a:xfrm>
              <a:off x="335360" y="5235458"/>
              <a:ext cx="1008000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회원</a:t>
              </a:r>
            </a:p>
          </p:txBody>
        </p:sp>
        <p:cxnSp>
          <p:nvCxnSpPr>
            <p:cNvPr id="89" name="꺾인 연결선 88"/>
            <p:cNvCxnSpPr>
              <a:cxnSpLocks/>
              <a:stCxn id="82" idx="0"/>
              <a:endCxn id="18" idx="2"/>
            </p:cNvCxnSpPr>
            <p:nvPr/>
          </p:nvCxnSpPr>
          <p:spPr>
            <a:xfrm rot="16200000" flipV="1">
              <a:off x="625874" y="5021971"/>
              <a:ext cx="426085" cy="889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꺾인 연결선 92"/>
            <p:cNvCxnSpPr>
              <a:cxnSpLocks/>
              <a:stCxn id="18" idx="0"/>
              <a:endCxn id="19" idx="2"/>
            </p:cNvCxnSpPr>
            <p:nvPr/>
          </p:nvCxnSpPr>
          <p:spPr>
            <a:xfrm rot="5400000" flipH="1" flipV="1">
              <a:off x="625952" y="3965808"/>
              <a:ext cx="426085" cy="1046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DC54F4E-729A-41AB-B722-7A40D0995FD5}"/>
                </a:ext>
              </a:extLst>
            </p:cNvPr>
            <p:cNvSpPr/>
            <p:nvPr/>
          </p:nvSpPr>
          <p:spPr>
            <a:xfrm>
              <a:off x="333917" y="4179373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로그인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6555553-B35F-407D-BAB2-698808B5E784}"/>
                </a:ext>
              </a:extLst>
            </p:cNvPr>
            <p:cNvSpPr/>
            <p:nvPr/>
          </p:nvSpPr>
          <p:spPr>
            <a:xfrm>
              <a:off x="334963" y="3123288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>
                <a:defRPr/>
              </a:pPr>
              <a:r>
                <a:rPr lang="ko-KR" altLang="en-US" sz="1300" dirty="0">
                  <a:solidFill>
                    <a:prstClr val="black"/>
                  </a:solidFill>
                </a:rPr>
                <a:t>고객센터</a:t>
              </a:r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1ECBD0C-78D9-4AEC-87AC-291C073985EB}"/>
              </a:ext>
            </a:extLst>
          </p:cNvPr>
          <p:cNvCxnSpPr>
            <a:cxnSpLocks/>
          </p:cNvCxnSpPr>
          <p:nvPr/>
        </p:nvCxnSpPr>
        <p:spPr>
          <a:xfrm flipV="1">
            <a:off x="1344071" y="3419712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2158432" y="312328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고객상담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6A89F3B-5E6E-4948-B3E4-B41FF2D0291B}"/>
              </a:ext>
            </a:extLst>
          </p:cNvPr>
          <p:cNvGrpSpPr/>
          <p:nvPr/>
        </p:nvGrpSpPr>
        <p:grpSpPr>
          <a:xfrm>
            <a:off x="3183740" y="2231231"/>
            <a:ext cx="799200" cy="2376961"/>
            <a:chOff x="3412340" y="2231231"/>
            <a:chExt cx="799200" cy="2376961"/>
          </a:xfrm>
        </p:grpSpPr>
        <p:cxnSp>
          <p:nvCxnSpPr>
            <p:cNvPr id="39" name="꺾인 연결선 100">
              <a:extLst>
                <a:ext uri="{FF2B5EF4-FFF2-40B4-BE49-F238E27FC236}">
                  <a16:creationId xmlns:a16="http://schemas.microsoft.com/office/drawing/2014/main" id="{6B549CFD-7CDB-4932-8517-DE97E3D2E2F5}"/>
                </a:ext>
              </a:extLst>
            </p:cNvPr>
            <p:cNvCxnSpPr>
              <a:cxnSpLocks/>
            </p:cNvCxnSpPr>
            <p:nvPr/>
          </p:nvCxnSpPr>
          <p:spPr>
            <a:xfrm>
              <a:off x="3412340" y="3420192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화살표 연결선 40">
              <a:extLst>
                <a:ext uri="{FF2B5EF4-FFF2-40B4-BE49-F238E27FC236}">
                  <a16:creationId xmlns:a16="http://schemas.microsoft.com/office/drawing/2014/main" id="{E66569BE-42F7-4612-A6E2-8211CFEF3C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2340" y="3410905"/>
              <a:ext cx="799200" cy="9288"/>
            </a:xfrm>
            <a:prstGeom prst="straightConnector1">
              <a:avLst/>
            </a:prstGeom>
            <a:ln w="28194" cap="flat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꺾인 연결선 100">
              <a:extLst>
                <a:ext uri="{FF2B5EF4-FFF2-40B4-BE49-F238E27FC236}">
                  <a16:creationId xmlns:a16="http://schemas.microsoft.com/office/drawing/2014/main" id="{BC894D90-80F5-47F1-A44B-8E92837C75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2340" y="2231231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C726D108-A4C6-4359-A681-EE37144710F8}"/>
              </a:ext>
            </a:extLst>
          </p:cNvPr>
          <p:cNvSpPr/>
          <p:nvPr/>
        </p:nvSpPr>
        <p:spPr>
          <a:xfrm>
            <a:off x="6085026" y="4198622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조회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BA5D2842-B32A-4C36-B8B1-0435685EBCE6}"/>
              </a:ext>
            </a:extLst>
          </p:cNvPr>
          <p:cNvSpPr/>
          <p:nvPr/>
        </p:nvSpPr>
        <p:spPr>
          <a:xfrm>
            <a:off x="6085026" y="2998045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3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질문등록</a:t>
            </a: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79032666-37A7-40ED-A7C0-3ABD1FBAAD77}"/>
              </a:ext>
            </a:extLst>
          </p:cNvPr>
          <p:cNvCxnSpPr>
            <a:cxnSpLocks/>
          </p:cNvCxnSpPr>
          <p:nvPr/>
        </p:nvCxnSpPr>
        <p:spPr>
          <a:xfrm flipV="1">
            <a:off x="5271156" y="4590579"/>
            <a:ext cx="799200" cy="9288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꺾인 연결선 100">
            <a:extLst>
              <a:ext uri="{FF2B5EF4-FFF2-40B4-BE49-F238E27FC236}">
                <a16:creationId xmlns:a16="http://schemas.microsoft.com/office/drawing/2014/main" id="{C03051E1-BD7B-4A6A-B7B0-FFEFDDFA2EDD}"/>
              </a:ext>
            </a:extLst>
          </p:cNvPr>
          <p:cNvCxnSpPr>
            <a:cxnSpLocks/>
          </p:cNvCxnSpPr>
          <p:nvPr/>
        </p:nvCxnSpPr>
        <p:spPr>
          <a:xfrm flipV="1">
            <a:off x="5271156" y="3410905"/>
            <a:ext cx="799200" cy="1188000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그림 21">
            <a:extLst>
              <a:ext uri="{FF2B5EF4-FFF2-40B4-BE49-F238E27FC236}">
                <a16:creationId xmlns:a16="http://schemas.microsoft.com/office/drawing/2014/main" id="{F0622733-8788-41A1-81D0-749D720B97D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38" y="764704"/>
            <a:ext cx="958665" cy="28998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93965AC0-C63F-462D-82A7-AE0A263B28F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24" y="749061"/>
            <a:ext cx="5015970" cy="305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88777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" descr="C:\Users\JOHN\Desktop\bankimg\ppt\3-1유저다이어그램.jpg">
            <a:extLst>
              <a:ext uri="{FF2B5EF4-FFF2-40B4-BE49-F238E27FC236}">
                <a16:creationId xmlns:a16="http://schemas.microsoft.com/office/drawing/2014/main" id="{D6B9DC59-CAF6-4931-A130-C71843455D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20501" y="-9525"/>
            <a:ext cx="12288688" cy="6191250"/>
          </a:xfrm>
          <a:prstGeom prst="rect">
            <a:avLst/>
          </a:prstGeom>
          <a:noFill/>
        </p:spPr>
      </p:pic>
      <p:sp>
        <p:nvSpPr>
          <p:cNvPr id="83" name="직사각형 82"/>
          <p:cNvSpPr/>
          <p:nvPr/>
        </p:nvSpPr>
        <p:spPr>
          <a:xfrm>
            <a:off x="4035766" y="1835231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사용자 가입</a:t>
            </a:r>
            <a:endParaRPr lang="en-US" altLang="ko-KR" sz="1300" dirty="0">
              <a:solidFill>
                <a:prstClr val="black"/>
              </a:solidFill>
            </a:endParaRPr>
          </a:p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상품내역</a:t>
            </a:r>
          </a:p>
        </p:txBody>
      </p:sp>
      <p:sp>
        <p:nvSpPr>
          <p:cNvPr id="82" name="직사각형 81"/>
          <p:cNvSpPr/>
          <p:nvPr/>
        </p:nvSpPr>
        <p:spPr>
          <a:xfrm>
            <a:off x="335360" y="5235458"/>
            <a:ext cx="1008000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상담원</a:t>
            </a:r>
          </a:p>
        </p:txBody>
      </p:sp>
      <p:cxnSp>
        <p:nvCxnSpPr>
          <p:cNvPr id="89" name="꺾인 연결선 88"/>
          <p:cNvCxnSpPr>
            <a:cxnSpLocks/>
            <a:stCxn id="82" idx="0"/>
            <a:endCxn id="18" idx="2"/>
          </p:cNvCxnSpPr>
          <p:nvPr/>
        </p:nvCxnSpPr>
        <p:spPr>
          <a:xfrm rot="16200000" flipV="1">
            <a:off x="625874" y="5021971"/>
            <a:ext cx="426085" cy="889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꺾인 연결선 92"/>
          <p:cNvCxnSpPr>
            <a:cxnSpLocks/>
            <a:stCxn id="18" idx="0"/>
            <a:endCxn id="19" idx="2"/>
          </p:cNvCxnSpPr>
          <p:nvPr/>
        </p:nvCxnSpPr>
        <p:spPr>
          <a:xfrm rot="5400000" flipH="1" flipV="1">
            <a:off x="625952" y="3965808"/>
            <a:ext cx="426085" cy="1046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DC54F4E-729A-41AB-B722-7A40D0995FD5}"/>
              </a:ext>
            </a:extLst>
          </p:cNvPr>
          <p:cNvSpPr/>
          <p:nvPr/>
        </p:nvSpPr>
        <p:spPr>
          <a:xfrm>
            <a:off x="333917" y="4179373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로그인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6555553-B35F-407D-BAB2-698808B5E784}"/>
              </a:ext>
            </a:extLst>
          </p:cNvPr>
          <p:cNvSpPr/>
          <p:nvPr/>
        </p:nvSpPr>
        <p:spPr>
          <a:xfrm>
            <a:off x="334963" y="312328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사용자조회</a:t>
            </a: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1ECBD0C-78D9-4AEC-87AC-291C073985EB}"/>
              </a:ext>
            </a:extLst>
          </p:cNvPr>
          <p:cNvCxnSpPr>
            <a:cxnSpLocks/>
          </p:cNvCxnSpPr>
          <p:nvPr/>
        </p:nvCxnSpPr>
        <p:spPr>
          <a:xfrm flipV="1">
            <a:off x="1344071" y="3419712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2158432" y="312328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사용자</a:t>
            </a:r>
            <a:endParaRPr lang="en-US" altLang="ko-KR" sz="1300" dirty="0">
              <a:solidFill>
                <a:prstClr val="black"/>
              </a:solidFill>
            </a:endParaRPr>
          </a:p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목록</a:t>
            </a:r>
          </a:p>
        </p:txBody>
      </p:sp>
      <p:cxnSp>
        <p:nvCxnSpPr>
          <p:cNvPr id="39" name="꺾인 연결선 100">
            <a:extLst>
              <a:ext uri="{FF2B5EF4-FFF2-40B4-BE49-F238E27FC236}">
                <a16:creationId xmlns:a16="http://schemas.microsoft.com/office/drawing/2014/main" id="{6B549CFD-7CDB-4932-8517-DE97E3D2E2F5}"/>
              </a:ext>
            </a:extLst>
          </p:cNvPr>
          <p:cNvCxnSpPr>
            <a:cxnSpLocks/>
          </p:cNvCxnSpPr>
          <p:nvPr/>
        </p:nvCxnSpPr>
        <p:spPr>
          <a:xfrm>
            <a:off x="3195205" y="3420192"/>
            <a:ext cx="799200" cy="1188000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꺾인 연결선 100">
            <a:extLst>
              <a:ext uri="{FF2B5EF4-FFF2-40B4-BE49-F238E27FC236}">
                <a16:creationId xmlns:a16="http://schemas.microsoft.com/office/drawing/2014/main" id="{BC894D90-80F5-47F1-A44B-8E92837C758B}"/>
              </a:ext>
            </a:extLst>
          </p:cNvPr>
          <p:cNvCxnSpPr>
            <a:cxnSpLocks/>
          </p:cNvCxnSpPr>
          <p:nvPr/>
        </p:nvCxnSpPr>
        <p:spPr>
          <a:xfrm flipV="1">
            <a:off x="3183740" y="2231231"/>
            <a:ext cx="799200" cy="1188000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그림 21">
            <a:extLst>
              <a:ext uri="{FF2B5EF4-FFF2-40B4-BE49-F238E27FC236}">
                <a16:creationId xmlns:a16="http://schemas.microsoft.com/office/drawing/2014/main" id="{F0622733-8788-41A1-81D0-749D720B97D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38" y="764704"/>
            <a:ext cx="958665" cy="28998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93965AC0-C63F-462D-82A7-AE0A263B28F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24" y="749061"/>
            <a:ext cx="5015970" cy="305623"/>
          </a:xfrm>
          <a:prstGeom prst="rect">
            <a:avLst/>
          </a:prstGeom>
        </p:spPr>
      </p:pic>
      <p:sp>
        <p:nvSpPr>
          <p:cNvPr id="29" name="직사각형 28"/>
          <p:cNvSpPr/>
          <p:nvPr/>
        </p:nvSpPr>
        <p:spPr>
          <a:xfrm>
            <a:off x="4035766" y="4179373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사용자 </a:t>
            </a:r>
            <a:endParaRPr lang="en-US" altLang="ko-KR" sz="1300" dirty="0">
              <a:solidFill>
                <a:prstClr val="black"/>
              </a:solidFill>
            </a:endParaRPr>
          </a:p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가입신청 처리</a:t>
            </a:r>
          </a:p>
        </p:txBody>
      </p:sp>
      <p:cxnSp>
        <p:nvCxnSpPr>
          <p:cNvPr id="31" name="꺾인 연결선 30"/>
          <p:cNvCxnSpPr>
            <a:cxnSpLocks/>
          </p:cNvCxnSpPr>
          <p:nvPr/>
        </p:nvCxnSpPr>
        <p:spPr>
          <a:xfrm rot="5400000" flipH="1" flipV="1">
            <a:off x="625952" y="2909722"/>
            <a:ext cx="426085" cy="1046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6555553-B35F-407D-BAB2-698808B5E784}"/>
              </a:ext>
            </a:extLst>
          </p:cNvPr>
          <p:cNvSpPr/>
          <p:nvPr/>
        </p:nvSpPr>
        <p:spPr>
          <a:xfrm>
            <a:off x="335360" y="2067202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en-US" altLang="ko-KR" sz="1300" dirty="0">
                <a:solidFill>
                  <a:prstClr val="black"/>
                </a:solidFill>
              </a:rPr>
              <a:t>1:1 </a:t>
            </a:r>
            <a:r>
              <a:rPr lang="ko-KR" altLang="en-US" sz="1300" dirty="0">
                <a:solidFill>
                  <a:prstClr val="black"/>
                </a:solidFill>
              </a:rPr>
              <a:t>대화</a:t>
            </a:r>
          </a:p>
        </p:txBody>
      </p:sp>
    </p:spTree>
    <p:extLst>
      <p:ext uri="{BB962C8B-B14F-4D97-AF65-F5344CB8AC3E}">
        <p14:creationId xmlns:p14="http://schemas.microsoft.com/office/powerpoint/2010/main" val="411888262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" descr="C:\Users\JOHN\Desktop\bankimg\ppt\3-1유저다이어그램.jpg">
            <a:extLst>
              <a:ext uri="{FF2B5EF4-FFF2-40B4-BE49-F238E27FC236}">
                <a16:creationId xmlns:a16="http://schemas.microsoft.com/office/drawing/2014/main" id="{D6B9DC59-CAF6-4931-A130-C71843455D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20501" y="-9525"/>
            <a:ext cx="12288688" cy="6191250"/>
          </a:xfrm>
          <a:prstGeom prst="rect">
            <a:avLst/>
          </a:prstGeom>
          <a:noFill/>
        </p:spPr>
      </p:pic>
      <p:sp>
        <p:nvSpPr>
          <p:cNvPr id="83" name="직사각형 82"/>
          <p:cNvSpPr/>
          <p:nvPr/>
        </p:nvSpPr>
        <p:spPr>
          <a:xfrm>
            <a:off x="3989286" y="3041326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답변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C94FD6C-D7EF-492A-BB21-77EBDD8546CF}"/>
              </a:ext>
            </a:extLst>
          </p:cNvPr>
          <p:cNvGrpSpPr/>
          <p:nvPr/>
        </p:nvGrpSpPr>
        <p:grpSpPr>
          <a:xfrm>
            <a:off x="333917" y="3123288"/>
            <a:ext cx="1010154" cy="2742170"/>
            <a:chOff x="333917" y="3123288"/>
            <a:chExt cx="1010154" cy="2742170"/>
          </a:xfrm>
        </p:grpSpPr>
        <p:sp>
          <p:nvSpPr>
            <p:cNvPr id="82" name="직사각형 81"/>
            <p:cNvSpPr/>
            <p:nvPr/>
          </p:nvSpPr>
          <p:spPr>
            <a:xfrm>
              <a:off x="335360" y="5235458"/>
              <a:ext cx="1008000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상담원</a:t>
              </a:r>
            </a:p>
          </p:txBody>
        </p:sp>
        <p:cxnSp>
          <p:nvCxnSpPr>
            <p:cNvPr id="89" name="꺾인 연결선 88"/>
            <p:cNvCxnSpPr>
              <a:cxnSpLocks/>
              <a:stCxn id="82" idx="0"/>
              <a:endCxn id="18" idx="2"/>
            </p:cNvCxnSpPr>
            <p:nvPr/>
          </p:nvCxnSpPr>
          <p:spPr>
            <a:xfrm rot="16200000" flipV="1">
              <a:off x="625874" y="5021971"/>
              <a:ext cx="426085" cy="889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꺾인 연결선 92"/>
            <p:cNvCxnSpPr>
              <a:cxnSpLocks/>
              <a:stCxn id="18" idx="0"/>
              <a:endCxn id="19" idx="2"/>
            </p:cNvCxnSpPr>
            <p:nvPr/>
          </p:nvCxnSpPr>
          <p:spPr>
            <a:xfrm rot="5400000" flipH="1" flipV="1">
              <a:off x="625952" y="3965808"/>
              <a:ext cx="426085" cy="1046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DC54F4E-729A-41AB-B722-7A40D0995FD5}"/>
                </a:ext>
              </a:extLst>
            </p:cNvPr>
            <p:cNvSpPr/>
            <p:nvPr/>
          </p:nvSpPr>
          <p:spPr>
            <a:xfrm>
              <a:off x="333917" y="4179373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로그인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6555553-B35F-407D-BAB2-698808B5E784}"/>
                </a:ext>
              </a:extLst>
            </p:cNvPr>
            <p:cNvSpPr/>
            <p:nvPr/>
          </p:nvSpPr>
          <p:spPr>
            <a:xfrm>
              <a:off x="334963" y="3123288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>
                <a:defRPr/>
              </a:pPr>
              <a:r>
                <a:rPr lang="ko-KR" altLang="en-US" sz="1300" dirty="0">
                  <a:solidFill>
                    <a:prstClr val="black"/>
                  </a:solidFill>
                </a:rPr>
                <a:t>고객센터</a:t>
              </a:r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1ECBD0C-78D9-4AEC-87AC-291C073985EB}"/>
              </a:ext>
            </a:extLst>
          </p:cNvPr>
          <p:cNvCxnSpPr>
            <a:cxnSpLocks/>
          </p:cNvCxnSpPr>
          <p:nvPr/>
        </p:nvCxnSpPr>
        <p:spPr>
          <a:xfrm flipV="1">
            <a:off x="1344071" y="3419712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E66569BE-42F7-4612-A6E2-8211CFEF3C58}"/>
              </a:ext>
            </a:extLst>
          </p:cNvPr>
          <p:cNvCxnSpPr>
            <a:cxnSpLocks/>
          </p:cNvCxnSpPr>
          <p:nvPr/>
        </p:nvCxnSpPr>
        <p:spPr>
          <a:xfrm flipV="1">
            <a:off x="3183740" y="3410905"/>
            <a:ext cx="799200" cy="9288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그림 21">
            <a:extLst>
              <a:ext uri="{FF2B5EF4-FFF2-40B4-BE49-F238E27FC236}">
                <a16:creationId xmlns:a16="http://schemas.microsoft.com/office/drawing/2014/main" id="{F0622733-8788-41A1-81D0-749D720B97D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38" y="764704"/>
            <a:ext cx="958665" cy="28998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93965AC0-C63F-462D-82A7-AE0A263B28F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24" y="749061"/>
            <a:ext cx="5015970" cy="305623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B1A7C5CA-3107-49CB-B084-B95E8E6A417B}"/>
              </a:ext>
            </a:extLst>
          </p:cNvPr>
          <p:cNvSpPr/>
          <p:nvPr/>
        </p:nvSpPr>
        <p:spPr>
          <a:xfrm>
            <a:off x="2137963" y="3024193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en-US" altLang="ko-KR" sz="1300" dirty="0">
                <a:solidFill>
                  <a:prstClr val="black"/>
                </a:solidFill>
              </a:rPr>
              <a:t>Q &amp; A</a:t>
            </a:r>
            <a:endParaRPr lang="ko-KR" altLang="en-US" sz="13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250362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" descr="C:\Users\JOHN\Desktop\bankimg\ppt\3-1유저다이어그램.jpg">
            <a:extLst>
              <a:ext uri="{FF2B5EF4-FFF2-40B4-BE49-F238E27FC236}">
                <a16:creationId xmlns:a16="http://schemas.microsoft.com/office/drawing/2014/main" id="{0517F4C2-A27A-46C2-B464-293878BDE4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20501" y="-9525"/>
            <a:ext cx="12288688" cy="6191250"/>
          </a:xfrm>
          <a:prstGeom prst="rect">
            <a:avLst/>
          </a:prstGeom>
          <a:noFill/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5C94FD6C-D7EF-492A-BB21-77EBDD8546CF}"/>
              </a:ext>
            </a:extLst>
          </p:cNvPr>
          <p:cNvGrpSpPr/>
          <p:nvPr/>
        </p:nvGrpSpPr>
        <p:grpSpPr>
          <a:xfrm>
            <a:off x="333917" y="1988840"/>
            <a:ext cx="1010154" cy="2742170"/>
            <a:chOff x="333917" y="3123288"/>
            <a:chExt cx="1010154" cy="2742170"/>
          </a:xfrm>
        </p:grpSpPr>
        <p:sp>
          <p:nvSpPr>
            <p:cNvPr id="82" name="직사각형 81"/>
            <p:cNvSpPr/>
            <p:nvPr/>
          </p:nvSpPr>
          <p:spPr>
            <a:xfrm>
              <a:off x="335360" y="5235458"/>
              <a:ext cx="1008000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관리자</a:t>
              </a:r>
            </a:p>
          </p:txBody>
        </p:sp>
        <p:cxnSp>
          <p:nvCxnSpPr>
            <p:cNvPr id="89" name="꺾인 연결선 88"/>
            <p:cNvCxnSpPr>
              <a:cxnSpLocks/>
              <a:stCxn id="82" idx="0"/>
              <a:endCxn id="18" idx="2"/>
            </p:cNvCxnSpPr>
            <p:nvPr/>
          </p:nvCxnSpPr>
          <p:spPr>
            <a:xfrm rot="16200000" flipV="1">
              <a:off x="625874" y="5021971"/>
              <a:ext cx="426085" cy="889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꺾인 연결선 92"/>
            <p:cNvCxnSpPr>
              <a:cxnSpLocks/>
              <a:stCxn id="18" idx="0"/>
              <a:endCxn id="19" idx="2"/>
            </p:cNvCxnSpPr>
            <p:nvPr/>
          </p:nvCxnSpPr>
          <p:spPr>
            <a:xfrm rot="5400000" flipH="1" flipV="1">
              <a:off x="625952" y="3965808"/>
              <a:ext cx="426085" cy="1046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DC54F4E-729A-41AB-B722-7A40D0995FD5}"/>
                </a:ext>
              </a:extLst>
            </p:cNvPr>
            <p:cNvSpPr/>
            <p:nvPr/>
          </p:nvSpPr>
          <p:spPr>
            <a:xfrm>
              <a:off x="333917" y="4179373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로그인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6555553-B35F-407D-BAB2-698808B5E784}"/>
                </a:ext>
              </a:extLst>
            </p:cNvPr>
            <p:cNvSpPr/>
            <p:nvPr/>
          </p:nvSpPr>
          <p:spPr>
            <a:xfrm>
              <a:off x="334963" y="3123288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>
                <a:defRPr/>
              </a:pPr>
              <a:r>
                <a:rPr lang="ko-KR" altLang="en-US" sz="1300" dirty="0">
                  <a:solidFill>
                    <a:prstClr val="black"/>
                  </a:solidFill>
                </a:rPr>
                <a:t>사용자조회</a:t>
              </a:r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1ECBD0C-78D9-4AEC-87AC-291C073985EB}"/>
              </a:ext>
            </a:extLst>
          </p:cNvPr>
          <p:cNvCxnSpPr>
            <a:cxnSpLocks/>
          </p:cNvCxnSpPr>
          <p:nvPr/>
        </p:nvCxnSpPr>
        <p:spPr>
          <a:xfrm flipV="1">
            <a:off x="1344071" y="3419712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2158432" y="312328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상품관리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E66569BE-42F7-4612-A6E2-8211CFEF3C58}"/>
              </a:ext>
            </a:extLst>
          </p:cNvPr>
          <p:cNvCxnSpPr>
            <a:cxnSpLocks/>
          </p:cNvCxnSpPr>
          <p:nvPr/>
        </p:nvCxnSpPr>
        <p:spPr>
          <a:xfrm flipV="1">
            <a:off x="3183740" y="3410905"/>
            <a:ext cx="799200" cy="9288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림 19">
            <a:extLst>
              <a:ext uri="{FF2B5EF4-FFF2-40B4-BE49-F238E27FC236}">
                <a16:creationId xmlns:a16="http://schemas.microsoft.com/office/drawing/2014/main" id="{88417B81-A3EB-4C26-8830-D1883EC8A4D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38" y="764704"/>
            <a:ext cx="958665" cy="28998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524434A9-6440-4196-8A3F-E68D498FD64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24" y="749061"/>
            <a:ext cx="5015970" cy="305623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4003920" y="1913891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상품추가</a:t>
            </a:r>
            <a:endParaRPr lang="en-US" altLang="ko-KR" sz="1300" dirty="0">
              <a:solidFill>
                <a:prstClr val="black"/>
              </a:solidFill>
            </a:endParaRPr>
          </a:p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수정</a:t>
            </a:r>
            <a:r>
              <a:rPr lang="en-US" altLang="ko-KR" sz="1300" dirty="0">
                <a:solidFill>
                  <a:prstClr val="black"/>
                </a:solidFill>
              </a:rPr>
              <a:t>/</a:t>
            </a:r>
            <a:r>
              <a:rPr lang="ko-KR" altLang="en-US" sz="1300" dirty="0">
                <a:solidFill>
                  <a:prstClr val="black"/>
                </a:solidFill>
              </a:rPr>
              <a:t>삭제</a:t>
            </a:r>
          </a:p>
        </p:txBody>
      </p:sp>
      <p:cxnSp>
        <p:nvCxnSpPr>
          <p:cNvPr id="17" name="꺾인 연결선 100">
            <a:extLst>
              <a:ext uri="{FF2B5EF4-FFF2-40B4-BE49-F238E27FC236}">
                <a16:creationId xmlns:a16="http://schemas.microsoft.com/office/drawing/2014/main" id="{BC894D90-80F5-47F1-A44B-8E92837C758B}"/>
              </a:ext>
            </a:extLst>
          </p:cNvPr>
          <p:cNvCxnSpPr>
            <a:cxnSpLocks/>
          </p:cNvCxnSpPr>
          <p:nvPr/>
        </p:nvCxnSpPr>
        <p:spPr>
          <a:xfrm flipV="1">
            <a:off x="3183740" y="2231231"/>
            <a:ext cx="799200" cy="1188000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4032892" y="306863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정산</a:t>
            </a:r>
          </a:p>
        </p:txBody>
      </p:sp>
    </p:spTree>
    <p:extLst>
      <p:ext uri="{BB962C8B-B14F-4D97-AF65-F5344CB8AC3E}">
        <p14:creationId xmlns:p14="http://schemas.microsoft.com/office/powerpoint/2010/main" val="349654837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" descr="C:\Users\JOHN\Desktop\bankimg\ppt\3-1유저다이어그램.jpg">
            <a:extLst>
              <a:ext uri="{FF2B5EF4-FFF2-40B4-BE49-F238E27FC236}">
                <a16:creationId xmlns:a16="http://schemas.microsoft.com/office/drawing/2014/main" id="{0517F4C2-A27A-46C2-B464-293878BDE4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20501" y="-9525"/>
            <a:ext cx="12288688" cy="6191250"/>
          </a:xfrm>
          <a:prstGeom prst="rect">
            <a:avLst/>
          </a:prstGeom>
          <a:noFill/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5C94FD6C-D7EF-492A-BB21-77EBDD8546CF}"/>
              </a:ext>
            </a:extLst>
          </p:cNvPr>
          <p:cNvGrpSpPr/>
          <p:nvPr/>
        </p:nvGrpSpPr>
        <p:grpSpPr>
          <a:xfrm>
            <a:off x="333917" y="1988840"/>
            <a:ext cx="1010154" cy="2742170"/>
            <a:chOff x="333917" y="3123288"/>
            <a:chExt cx="1010154" cy="2742170"/>
          </a:xfrm>
        </p:grpSpPr>
        <p:sp>
          <p:nvSpPr>
            <p:cNvPr id="82" name="직사각형 81"/>
            <p:cNvSpPr/>
            <p:nvPr/>
          </p:nvSpPr>
          <p:spPr>
            <a:xfrm>
              <a:off x="335360" y="5235458"/>
              <a:ext cx="1008000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관리자</a:t>
              </a:r>
            </a:p>
          </p:txBody>
        </p:sp>
        <p:cxnSp>
          <p:nvCxnSpPr>
            <p:cNvPr id="89" name="꺾인 연결선 88"/>
            <p:cNvCxnSpPr>
              <a:cxnSpLocks/>
              <a:stCxn id="82" idx="0"/>
              <a:endCxn id="18" idx="2"/>
            </p:cNvCxnSpPr>
            <p:nvPr/>
          </p:nvCxnSpPr>
          <p:spPr>
            <a:xfrm rot="16200000" flipV="1">
              <a:off x="625874" y="5021971"/>
              <a:ext cx="426085" cy="889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꺾인 연결선 92"/>
            <p:cNvCxnSpPr>
              <a:cxnSpLocks/>
              <a:stCxn id="18" idx="0"/>
              <a:endCxn id="19" idx="2"/>
            </p:cNvCxnSpPr>
            <p:nvPr/>
          </p:nvCxnSpPr>
          <p:spPr>
            <a:xfrm rot="5400000" flipH="1" flipV="1">
              <a:off x="625952" y="3965808"/>
              <a:ext cx="426085" cy="1046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DC54F4E-729A-41AB-B722-7A40D0995FD5}"/>
                </a:ext>
              </a:extLst>
            </p:cNvPr>
            <p:cNvSpPr/>
            <p:nvPr/>
          </p:nvSpPr>
          <p:spPr>
            <a:xfrm>
              <a:off x="333917" y="4179373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로그인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6555553-B35F-407D-BAB2-698808B5E784}"/>
                </a:ext>
              </a:extLst>
            </p:cNvPr>
            <p:cNvSpPr/>
            <p:nvPr/>
          </p:nvSpPr>
          <p:spPr>
            <a:xfrm>
              <a:off x="334963" y="3123288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>
                <a:defRPr/>
              </a:pPr>
              <a:r>
                <a:rPr lang="ko-KR" altLang="en-US" sz="1300" dirty="0">
                  <a:solidFill>
                    <a:prstClr val="black"/>
                  </a:solidFill>
                </a:rPr>
                <a:t>사용자조회</a:t>
              </a:r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1ECBD0C-78D9-4AEC-87AC-291C073985EB}"/>
              </a:ext>
            </a:extLst>
          </p:cNvPr>
          <p:cNvCxnSpPr>
            <a:cxnSpLocks/>
          </p:cNvCxnSpPr>
          <p:nvPr/>
        </p:nvCxnSpPr>
        <p:spPr>
          <a:xfrm flipV="1">
            <a:off x="1344071" y="3419712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2158432" y="312328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사용자</a:t>
            </a:r>
            <a:endParaRPr lang="en-US" altLang="ko-KR" sz="1300" dirty="0">
              <a:solidFill>
                <a:prstClr val="black"/>
              </a:solidFill>
            </a:endParaRPr>
          </a:p>
          <a:p>
            <a:pPr lvl="0" algn="ctr">
              <a:defRPr/>
            </a:pPr>
            <a:r>
              <a:rPr lang="ko-KR" altLang="en-US" sz="1200" dirty="0">
                <a:solidFill>
                  <a:prstClr val="black"/>
                </a:solidFill>
              </a:rPr>
              <a:t>멤버십 관리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E66569BE-42F7-4612-A6E2-8211CFEF3C58}"/>
              </a:ext>
            </a:extLst>
          </p:cNvPr>
          <p:cNvCxnSpPr>
            <a:cxnSpLocks/>
          </p:cNvCxnSpPr>
          <p:nvPr/>
        </p:nvCxnSpPr>
        <p:spPr>
          <a:xfrm flipV="1">
            <a:off x="3183740" y="3410905"/>
            <a:ext cx="799200" cy="9288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림 19">
            <a:extLst>
              <a:ext uri="{FF2B5EF4-FFF2-40B4-BE49-F238E27FC236}">
                <a16:creationId xmlns:a16="http://schemas.microsoft.com/office/drawing/2014/main" id="{88417B81-A3EB-4C26-8830-D1883EC8A4D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38" y="764704"/>
            <a:ext cx="958665" cy="28998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524434A9-6440-4196-8A3F-E68D498FD64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24" y="749061"/>
            <a:ext cx="5015970" cy="305623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3982940" y="3100549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멤버십등급</a:t>
            </a:r>
          </a:p>
        </p:txBody>
      </p:sp>
      <p:cxnSp>
        <p:nvCxnSpPr>
          <p:cNvPr id="16" name="꺾인 연결선 100">
            <a:extLst>
              <a:ext uri="{FF2B5EF4-FFF2-40B4-BE49-F238E27FC236}">
                <a16:creationId xmlns:a16="http://schemas.microsoft.com/office/drawing/2014/main" id="{BC894D90-80F5-47F1-A44B-8E92837C758B}"/>
              </a:ext>
            </a:extLst>
          </p:cNvPr>
          <p:cNvCxnSpPr>
            <a:cxnSpLocks/>
          </p:cNvCxnSpPr>
          <p:nvPr/>
        </p:nvCxnSpPr>
        <p:spPr>
          <a:xfrm flipV="1">
            <a:off x="3183740" y="2231231"/>
            <a:ext cx="799200" cy="1188000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3982940" y="193611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거래제한</a:t>
            </a:r>
            <a:endParaRPr lang="en-US" altLang="ko-KR" sz="1300" dirty="0">
              <a:solidFill>
                <a:prstClr val="black"/>
              </a:solidFill>
            </a:endParaRPr>
          </a:p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목록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E66569BE-42F7-4612-A6E2-8211CFEF3C58}"/>
              </a:ext>
            </a:extLst>
          </p:cNvPr>
          <p:cNvCxnSpPr>
            <a:cxnSpLocks/>
          </p:cNvCxnSpPr>
          <p:nvPr/>
        </p:nvCxnSpPr>
        <p:spPr>
          <a:xfrm flipV="1">
            <a:off x="4992048" y="2190276"/>
            <a:ext cx="799200" cy="9288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5791248" y="193611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등록</a:t>
            </a:r>
            <a:r>
              <a:rPr lang="en-US" altLang="ko-KR" sz="1300" dirty="0">
                <a:solidFill>
                  <a:prstClr val="black"/>
                </a:solidFill>
              </a:rPr>
              <a:t>,</a:t>
            </a:r>
            <a:r>
              <a:rPr lang="ko-KR" altLang="en-US" sz="1300" dirty="0">
                <a:solidFill>
                  <a:prstClr val="black"/>
                </a:solidFill>
              </a:rPr>
              <a:t>수정</a:t>
            </a: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E66569BE-42F7-4612-A6E2-8211CFEF3C58}"/>
              </a:ext>
            </a:extLst>
          </p:cNvPr>
          <p:cNvCxnSpPr>
            <a:cxnSpLocks/>
          </p:cNvCxnSpPr>
          <p:nvPr/>
        </p:nvCxnSpPr>
        <p:spPr>
          <a:xfrm flipV="1">
            <a:off x="4992048" y="3401856"/>
            <a:ext cx="799200" cy="9288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5791248" y="306863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등급 조건</a:t>
            </a:r>
            <a:endParaRPr lang="en-US" altLang="ko-KR" sz="1300" dirty="0">
              <a:solidFill>
                <a:prstClr val="black"/>
              </a:solidFill>
            </a:endParaRPr>
          </a:p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조정</a:t>
            </a:r>
          </a:p>
        </p:txBody>
      </p:sp>
    </p:spTree>
    <p:extLst>
      <p:ext uri="{BB962C8B-B14F-4D97-AF65-F5344CB8AC3E}">
        <p14:creationId xmlns:p14="http://schemas.microsoft.com/office/powerpoint/2010/main" val="208934578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" descr="C:\Users\JOHN\Desktop\bankimg\ppt\3-1유저다이어그램.jpg">
            <a:extLst>
              <a:ext uri="{FF2B5EF4-FFF2-40B4-BE49-F238E27FC236}">
                <a16:creationId xmlns:a16="http://schemas.microsoft.com/office/drawing/2014/main" id="{0517F4C2-A27A-46C2-B464-293878BDE4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20501" y="-9525"/>
            <a:ext cx="12288688" cy="6191250"/>
          </a:xfrm>
          <a:prstGeom prst="rect">
            <a:avLst/>
          </a:prstGeom>
          <a:noFill/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5C94FD6C-D7EF-492A-BB21-77EBDD8546CF}"/>
              </a:ext>
            </a:extLst>
          </p:cNvPr>
          <p:cNvGrpSpPr/>
          <p:nvPr/>
        </p:nvGrpSpPr>
        <p:grpSpPr>
          <a:xfrm>
            <a:off x="333917" y="1988840"/>
            <a:ext cx="1010154" cy="2742170"/>
            <a:chOff x="333917" y="3123288"/>
            <a:chExt cx="1010154" cy="2742170"/>
          </a:xfrm>
        </p:grpSpPr>
        <p:sp>
          <p:nvSpPr>
            <p:cNvPr id="82" name="직사각형 81"/>
            <p:cNvSpPr/>
            <p:nvPr/>
          </p:nvSpPr>
          <p:spPr>
            <a:xfrm>
              <a:off x="335360" y="5235458"/>
              <a:ext cx="1008000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관리자</a:t>
              </a:r>
            </a:p>
          </p:txBody>
        </p:sp>
        <p:cxnSp>
          <p:nvCxnSpPr>
            <p:cNvPr id="89" name="꺾인 연결선 88"/>
            <p:cNvCxnSpPr>
              <a:cxnSpLocks/>
              <a:stCxn id="82" idx="0"/>
              <a:endCxn id="18" idx="2"/>
            </p:cNvCxnSpPr>
            <p:nvPr/>
          </p:nvCxnSpPr>
          <p:spPr>
            <a:xfrm rot="16200000" flipV="1">
              <a:off x="625874" y="5021971"/>
              <a:ext cx="426085" cy="889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꺾인 연결선 92"/>
            <p:cNvCxnSpPr>
              <a:cxnSpLocks/>
              <a:stCxn id="18" idx="0"/>
              <a:endCxn id="19" idx="2"/>
            </p:cNvCxnSpPr>
            <p:nvPr/>
          </p:nvCxnSpPr>
          <p:spPr>
            <a:xfrm rot="5400000" flipH="1" flipV="1">
              <a:off x="625952" y="3965808"/>
              <a:ext cx="426085" cy="1046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DC54F4E-729A-41AB-B722-7A40D0995FD5}"/>
                </a:ext>
              </a:extLst>
            </p:cNvPr>
            <p:cNvSpPr/>
            <p:nvPr/>
          </p:nvSpPr>
          <p:spPr>
            <a:xfrm>
              <a:off x="333917" y="4179373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로그인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6555553-B35F-407D-BAB2-698808B5E784}"/>
                </a:ext>
              </a:extLst>
            </p:cNvPr>
            <p:cNvSpPr/>
            <p:nvPr/>
          </p:nvSpPr>
          <p:spPr>
            <a:xfrm>
              <a:off x="334963" y="3123288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>
                <a:defRPr/>
              </a:pPr>
              <a:r>
                <a:rPr lang="ko-KR" altLang="en-US" sz="1300" dirty="0">
                  <a:solidFill>
                    <a:prstClr val="black"/>
                  </a:solidFill>
                </a:rPr>
                <a:t>사용자조회</a:t>
              </a:r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1ECBD0C-78D9-4AEC-87AC-291C073985EB}"/>
              </a:ext>
            </a:extLst>
          </p:cNvPr>
          <p:cNvCxnSpPr>
            <a:cxnSpLocks/>
          </p:cNvCxnSpPr>
          <p:nvPr/>
        </p:nvCxnSpPr>
        <p:spPr>
          <a:xfrm flipV="1">
            <a:off x="1344071" y="3419712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2158432" y="312328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200" dirty="0">
                <a:solidFill>
                  <a:prstClr val="black"/>
                </a:solidFill>
              </a:rPr>
              <a:t>서버 관리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E66569BE-42F7-4612-A6E2-8211CFEF3C58}"/>
              </a:ext>
            </a:extLst>
          </p:cNvPr>
          <p:cNvCxnSpPr>
            <a:cxnSpLocks/>
          </p:cNvCxnSpPr>
          <p:nvPr/>
        </p:nvCxnSpPr>
        <p:spPr>
          <a:xfrm flipV="1">
            <a:off x="3183740" y="3410905"/>
            <a:ext cx="799200" cy="9288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림 19">
            <a:extLst>
              <a:ext uri="{FF2B5EF4-FFF2-40B4-BE49-F238E27FC236}">
                <a16:creationId xmlns:a16="http://schemas.microsoft.com/office/drawing/2014/main" id="{88417B81-A3EB-4C26-8830-D1883EC8A4D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38" y="764704"/>
            <a:ext cx="958665" cy="28998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524434A9-6440-4196-8A3F-E68D498FD64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24" y="749061"/>
            <a:ext cx="5015970" cy="305623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3982940" y="3100549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서버목록</a:t>
            </a:r>
          </a:p>
        </p:txBody>
      </p:sp>
      <p:cxnSp>
        <p:nvCxnSpPr>
          <p:cNvPr id="16" name="꺾인 연결선 100">
            <a:extLst>
              <a:ext uri="{FF2B5EF4-FFF2-40B4-BE49-F238E27FC236}">
                <a16:creationId xmlns:a16="http://schemas.microsoft.com/office/drawing/2014/main" id="{BC894D90-80F5-47F1-A44B-8E92837C758B}"/>
              </a:ext>
            </a:extLst>
          </p:cNvPr>
          <p:cNvCxnSpPr>
            <a:cxnSpLocks/>
          </p:cNvCxnSpPr>
          <p:nvPr/>
        </p:nvCxnSpPr>
        <p:spPr>
          <a:xfrm flipV="1">
            <a:off x="3183740" y="2231231"/>
            <a:ext cx="799200" cy="1188000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3975320" y="1875276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상태 확인</a:t>
            </a: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E66569BE-42F7-4612-A6E2-8211CFEF3C58}"/>
              </a:ext>
            </a:extLst>
          </p:cNvPr>
          <p:cNvCxnSpPr>
            <a:cxnSpLocks/>
          </p:cNvCxnSpPr>
          <p:nvPr/>
        </p:nvCxnSpPr>
        <p:spPr>
          <a:xfrm flipV="1">
            <a:off x="4992048" y="3401856"/>
            <a:ext cx="799200" cy="9288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5791248" y="306863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상품별</a:t>
            </a:r>
            <a:endParaRPr lang="en-US" altLang="ko-KR" sz="1300" dirty="0">
              <a:solidFill>
                <a:prstClr val="black"/>
              </a:solidFill>
            </a:endParaRPr>
          </a:p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등락률</a:t>
            </a:r>
            <a:r>
              <a:rPr lang="en-US" altLang="ko-KR" sz="1300" dirty="0">
                <a:solidFill>
                  <a:prstClr val="black"/>
                </a:solidFill>
              </a:rPr>
              <a:t> </a:t>
            </a:r>
            <a:endParaRPr lang="ko-KR" altLang="en-US" sz="13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05146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C:\Users\JOHN\Desktop\bankimg\ppt\1-2.벤치마킹 및 분석.jpg"/>
          <p:cNvPicPr>
            <a:picLocks noChangeAspect="1" noChangeArrowheads="1"/>
          </p:cNvPicPr>
          <p:nvPr/>
        </p:nvPicPr>
        <p:blipFill>
          <a:blip r:embed="rId3" cstate="print"/>
          <a:srcRect l="7210" t="8847" r="7186" b="8847"/>
          <a:stretch>
            <a:fillRect/>
          </a:stretch>
        </p:blipFill>
        <p:spPr bwMode="auto">
          <a:xfrm>
            <a:off x="-28894" y="352425"/>
            <a:ext cx="12192000" cy="6172200"/>
          </a:xfrm>
          <a:prstGeom prst="rect">
            <a:avLst/>
          </a:prstGeom>
          <a:noFill/>
        </p:spPr>
      </p:pic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7772353"/>
              </p:ext>
            </p:extLst>
          </p:nvPr>
        </p:nvGraphicFramePr>
        <p:xfrm>
          <a:off x="1631504" y="2636912"/>
          <a:ext cx="8496945" cy="2599971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8323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323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323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66657">
                <a:tc>
                  <a:txBody>
                    <a:bodyPr/>
                    <a:lstStyle/>
                    <a:p>
                      <a:pPr algn="ctr" latinLnBrk="1">
                        <a:lnSpc>
                          <a:spcPct val="220000"/>
                        </a:lnSpc>
                      </a:pP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20000"/>
                        </a:lnSpc>
                      </a:pPr>
                      <a:r>
                        <a:rPr lang="ko-KR" altLang="en-US" dirty="0"/>
                        <a:t>장점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20000"/>
                        </a:lnSpc>
                      </a:pPr>
                      <a:r>
                        <a:rPr lang="ko-KR" altLang="en-US" dirty="0"/>
                        <a:t>단점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66657">
                <a:tc>
                  <a:txBody>
                    <a:bodyPr/>
                    <a:lstStyle/>
                    <a:p>
                      <a:pPr algn="ctr" latinLnBrk="1">
                        <a:lnSpc>
                          <a:spcPct val="220000"/>
                        </a:lnSpc>
                      </a:pPr>
                      <a:r>
                        <a:rPr lang="ko-KR" altLang="en-US" dirty="0"/>
                        <a:t>카카오뱅크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20000"/>
                        </a:lnSpc>
                      </a:pPr>
                      <a:r>
                        <a:rPr lang="ko-KR" altLang="en-US" dirty="0"/>
                        <a:t>간편함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20000"/>
                        </a:lnSpc>
                      </a:pPr>
                      <a:r>
                        <a:rPr lang="ko-KR" altLang="en-US" dirty="0"/>
                        <a:t>고객응대의 부족함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66657">
                <a:tc>
                  <a:txBody>
                    <a:bodyPr/>
                    <a:lstStyle/>
                    <a:p>
                      <a:pPr algn="ctr" latinLnBrk="1">
                        <a:lnSpc>
                          <a:spcPct val="220000"/>
                        </a:lnSpc>
                      </a:pPr>
                      <a:r>
                        <a:rPr lang="ko-KR" altLang="en-US" dirty="0" err="1"/>
                        <a:t>케이뱅크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20000"/>
                        </a:lnSpc>
                      </a:pPr>
                      <a:r>
                        <a:rPr lang="ko-KR" altLang="en-US" dirty="0"/>
                        <a:t>편리한 </a:t>
                      </a:r>
                      <a:r>
                        <a:rPr lang="en-US" altLang="ko-KR" dirty="0"/>
                        <a:t>OTP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20000"/>
                        </a:lnSpc>
                      </a:pPr>
                      <a:r>
                        <a:rPr lang="ko-KR" altLang="en-US" dirty="0" err="1"/>
                        <a:t>금융삼품의</a:t>
                      </a:r>
                      <a:r>
                        <a:rPr lang="ko-KR" altLang="en-US" dirty="0"/>
                        <a:t> 미약함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2430134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" descr="C:\Users\JOHN\Desktop\bankimg\ppt\3-1유저다이어그램.jpg">
            <a:extLst>
              <a:ext uri="{FF2B5EF4-FFF2-40B4-BE49-F238E27FC236}">
                <a16:creationId xmlns:a16="http://schemas.microsoft.com/office/drawing/2014/main" id="{0517F4C2-A27A-46C2-B464-293878BDE4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20501" y="-9525"/>
            <a:ext cx="12288688" cy="6191250"/>
          </a:xfrm>
          <a:prstGeom prst="rect">
            <a:avLst/>
          </a:prstGeom>
          <a:noFill/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5C94FD6C-D7EF-492A-BB21-77EBDD8546CF}"/>
              </a:ext>
            </a:extLst>
          </p:cNvPr>
          <p:cNvGrpSpPr/>
          <p:nvPr/>
        </p:nvGrpSpPr>
        <p:grpSpPr>
          <a:xfrm>
            <a:off x="333917" y="1988840"/>
            <a:ext cx="1010154" cy="2742170"/>
            <a:chOff x="333917" y="3123288"/>
            <a:chExt cx="1010154" cy="2742170"/>
          </a:xfrm>
        </p:grpSpPr>
        <p:sp>
          <p:nvSpPr>
            <p:cNvPr id="82" name="직사각형 81"/>
            <p:cNvSpPr/>
            <p:nvPr/>
          </p:nvSpPr>
          <p:spPr>
            <a:xfrm>
              <a:off x="335360" y="5235458"/>
              <a:ext cx="1008000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관리자</a:t>
              </a:r>
            </a:p>
          </p:txBody>
        </p:sp>
        <p:cxnSp>
          <p:nvCxnSpPr>
            <p:cNvPr id="89" name="꺾인 연결선 88"/>
            <p:cNvCxnSpPr>
              <a:cxnSpLocks/>
              <a:stCxn id="82" idx="0"/>
              <a:endCxn id="18" idx="2"/>
            </p:cNvCxnSpPr>
            <p:nvPr/>
          </p:nvCxnSpPr>
          <p:spPr>
            <a:xfrm rot="16200000" flipV="1">
              <a:off x="625874" y="5021971"/>
              <a:ext cx="426085" cy="889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꺾인 연결선 92"/>
            <p:cNvCxnSpPr>
              <a:cxnSpLocks/>
              <a:stCxn id="18" idx="0"/>
              <a:endCxn id="19" idx="2"/>
            </p:cNvCxnSpPr>
            <p:nvPr/>
          </p:nvCxnSpPr>
          <p:spPr>
            <a:xfrm rot="5400000" flipH="1" flipV="1">
              <a:off x="625952" y="3965808"/>
              <a:ext cx="426085" cy="1046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DC54F4E-729A-41AB-B722-7A40D0995FD5}"/>
                </a:ext>
              </a:extLst>
            </p:cNvPr>
            <p:cNvSpPr/>
            <p:nvPr/>
          </p:nvSpPr>
          <p:spPr>
            <a:xfrm>
              <a:off x="333917" y="4179373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로그인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6555553-B35F-407D-BAB2-698808B5E784}"/>
                </a:ext>
              </a:extLst>
            </p:cNvPr>
            <p:cNvSpPr/>
            <p:nvPr/>
          </p:nvSpPr>
          <p:spPr>
            <a:xfrm>
              <a:off x="334963" y="3123288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>
                <a:defRPr/>
              </a:pPr>
              <a:r>
                <a:rPr lang="ko-KR" altLang="en-US" sz="1300" dirty="0">
                  <a:solidFill>
                    <a:prstClr val="black"/>
                  </a:solidFill>
                </a:rPr>
                <a:t>사용자조회</a:t>
              </a:r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1ECBD0C-78D9-4AEC-87AC-291C073985EB}"/>
              </a:ext>
            </a:extLst>
          </p:cNvPr>
          <p:cNvCxnSpPr>
            <a:cxnSpLocks/>
          </p:cNvCxnSpPr>
          <p:nvPr/>
        </p:nvCxnSpPr>
        <p:spPr>
          <a:xfrm flipV="1">
            <a:off x="1344071" y="3419712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2158432" y="312328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200" dirty="0">
                <a:solidFill>
                  <a:prstClr val="black"/>
                </a:solidFill>
              </a:rPr>
              <a:t>고객센터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E66569BE-42F7-4612-A6E2-8211CFEF3C58}"/>
              </a:ext>
            </a:extLst>
          </p:cNvPr>
          <p:cNvCxnSpPr>
            <a:cxnSpLocks/>
          </p:cNvCxnSpPr>
          <p:nvPr/>
        </p:nvCxnSpPr>
        <p:spPr>
          <a:xfrm flipV="1">
            <a:off x="3183740" y="3410905"/>
            <a:ext cx="799200" cy="9288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림 19">
            <a:extLst>
              <a:ext uri="{FF2B5EF4-FFF2-40B4-BE49-F238E27FC236}">
                <a16:creationId xmlns:a16="http://schemas.microsoft.com/office/drawing/2014/main" id="{88417B81-A3EB-4C26-8830-D1883EC8A4D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38" y="764704"/>
            <a:ext cx="958665" cy="28998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524434A9-6440-4196-8A3F-E68D498FD64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24" y="749061"/>
            <a:ext cx="5015970" cy="305623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3982940" y="3100549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공지사항</a:t>
            </a:r>
          </a:p>
        </p:txBody>
      </p:sp>
      <p:cxnSp>
        <p:nvCxnSpPr>
          <p:cNvPr id="16" name="꺾인 연결선 100">
            <a:extLst>
              <a:ext uri="{FF2B5EF4-FFF2-40B4-BE49-F238E27FC236}">
                <a16:creationId xmlns:a16="http://schemas.microsoft.com/office/drawing/2014/main" id="{BC894D90-80F5-47F1-A44B-8E92837C758B}"/>
              </a:ext>
            </a:extLst>
          </p:cNvPr>
          <p:cNvCxnSpPr>
            <a:cxnSpLocks/>
          </p:cNvCxnSpPr>
          <p:nvPr/>
        </p:nvCxnSpPr>
        <p:spPr>
          <a:xfrm flipV="1">
            <a:off x="3183740" y="2231231"/>
            <a:ext cx="799200" cy="1188000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3975320" y="1875276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en-US" altLang="ko-KR" sz="1300" dirty="0">
                <a:solidFill>
                  <a:prstClr val="black"/>
                </a:solidFill>
              </a:rPr>
              <a:t>FAQ</a:t>
            </a:r>
            <a:endParaRPr lang="ko-KR" altLang="en-US" sz="1300" dirty="0">
              <a:solidFill>
                <a:prstClr val="black"/>
              </a:solidFill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E66569BE-42F7-4612-A6E2-8211CFEF3C58}"/>
              </a:ext>
            </a:extLst>
          </p:cNvPr>
          <p:cNvCxnSpPr>
            <a:cxnSpLocks/>
          </p:cNvCxnSpPr>
          <p:nvPr/>
        </p:nvCxnSpPr>
        <p:spPr>
          <a:xfrm flipV="1">
            <a:off x="4992048" y="3401856"/>
            <a:ext cx="799200" cy="9288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5791248" y="306863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등록</a:t>
            </a:r>
            <a:endParaRPr lang="en-US" altLang="ko-KR" sz="1300" dirty="0">
              <a:solidFill>
                <a:prstClr val="black"/>
              </a:solidFill>
            </a:endParaRPr>
          </a:p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수정</a:t>
            </a:r>
            <a:r>
              <a:rPr lang="en-US" altLang="ko-KR" sz="1300" dirty="0">
                <a:solidFill>
                  <a:prstClr val="black"/>
                </a:solidFill>
              </a:rPr>
              <a:t>/</a:t>
            </a:r>
            <a:r>
              <a:rPr lang="ko-KR" altLang="en-US" sz="1300" dirty="0">
                <a:solidFill>
                  <a:prstClr val="black"/>
                </a:solidFill>
              </a:rPr>
              <a:t>삭제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E66569BE-42F7-4612-A6E2-8211CFEF3C58}"/>
              </a:ext>
            </a:extLst>
          </p:cNvPr>
          <p:cNvCxnSpPr>
            <a:cxnSpLocks/>
          </p:cNvCxnSpPr>
          <p:nvPr/>
        </p:nvCxnSpPr>
        <p:spPr>
          <a:xfrm flipV="1">
            <a:off x="4992048" y="2178042"/>
            <a:ext cx="799200" cy="9288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5791248" y="1844824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등록</a:t>
            </a:r>
            <a:endParaRPr lang="en-US" altLang="ko-KR" sz="1300" dirty="0">
              <a:solidFill>
                <a:prstClr val="black"/>
              </a:solidFill>
            </a:endParaRPr>
          </a:p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수정</a:t>
            </a:r>
            <a:r>
              <a:rPr lang="en-US" altLang="ko-KR" sz="1300" dirty="0">
                <a:solidFill>
                  <a:prstClr val="black"/>
                </a:solidFill>
              </a:rPr>
              <a:t>/</a:t>
            </a:r>
            <a:r>
              <a:rPr lang="ko-KR" altLang="en-US" sz="1300" dirty="0">
                <a:solidFill>
                  <a:prstClr val="black"/>
                </a:solidFill>
              </a:rPr>
              <a:t>삭제</a:t>
            </a:r>
          </a:p>
        </p:txBody>
      </p:sp>
    </p:spTree>
    <p:extLst>
      <p:ext uri="{BB962C8B-B14F-4D97-AF65-F5344CB8AC3E}">
        <p14:creationId xmlns:p14="http://schemas.microsoft.com/office/powerpoint/2010/main" val="339874121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3314" name="Picture 2" descr="C:\Users\JOHN\Desktop\bankimg\ppt\4시연화면.jpg"/>
          <p:cNvPicPr>
            <a:picLocks noChangeAspect="1" noChangeArrowheads="1"/>
          </p:cNvPicPr>
          <p:nvPr/>
        </p:nvPicPr>
        <p:blipFill>
          <a:blip r:embed="rId2" cstate="print"/>
          <a:srcRect l="7490" t="9145" r="6906" b="10074"/>
          <a:stretch>
            <a:fillRect/>
          </a:stretch>
        </p:blipFill>
        <p:spPr bwMode="auto">
          <a:xfrm>
            <a:off x="0" y="332656"/>
            <a:ext cx="12192000" cy="60579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2290" name="Picture 2" descr="C:\Users\JOHN\Desktop\bankimg\ppt\3-3데이터베이스다이어그램.jpg"/>
          <p:cNvPicPr>
            <a:picLocks noChangeAspect="1" noChangeArrowheads="1"/>
          </p:cNvPicPr>
          <p:nvPr/>
        </p:nvPicPr>
        <p:blipFill>
          <a:blip r:embed="rId2" cstate="print"/>
          <a:srcRect l="7210" t="8847" r="7186" b="10372"/>
          <a:stretch>
            <a:fillRect/>
          </a:stretch>
        </p:blipFill>
        <p:spPr bwMode="auto">
          <a:xfrm>
            <a:off x="0" y="476672"/>
            <a:ext cx="12192000" cy="60579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53152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6472</TotalTime>
  <Words>2480</Words>
  <Application>Microsoft Office PowerPoint</Application>
  <PresentationFormat>와이드스크린</PresentationFormat>
  <Paragraphs>1332</Paragraphs>
  <Slides>92</Slides>
  <Notes>58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92</vt:i4>
      </vt:variant>
    </vt:vector>
  </HeadingPairs>
  <TitlesOfParts>
    <vt:vector size="98" baseType="lpstr">
      <vt:lpstr>고딕</vt:lpstr>
      <vt:lpstr>나눔고딕</vt:lpstr>
      <vt:lpstr>맑은 고딕</vt:lpstr>
      <vt:lpstr>배달의민족 한나체 Air</vt:lpstr>
      <vt:lpstr>Arial</vt:lpstr>
      <vt:lpstr>Office 테마</vt:lpstr>
      <vt:lpstr>PowerPoint 프레젠테이션</vt:lpstr>
      <vt:lpstr>ㄴㅇㄹㄴㅇ</vt:lpstr>
      <vt:lpstr>ㄴㅇㄹㄴㅇ</vt:lpstr>
      <vt:lpstr>ㄴㅇㄹㄴㅇ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JOHN</dc:creator>
  <cp:lastModifiedBy>Roh Hyuncheon</cp:lastModifiedBy>
  <cp:revision>420</cp:revision>
  <dcterms:created xsi:type="dcterms:W3CDTF">2019-09-08T16:26:07Z</dcterms:created>
  <dcterms:modified xsi:type="dcterms:W3CDTF">2019-10-15T12:51:55Z</dcterms:modified>
</cp:coreProperties>
</file>